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8"/>
  </p:notesMasterIdLst>
  <p:sldIdLst>
    <p:sldId id="272" r:id="rId2"/>
    <p:sldId id="273" r:id="rId3"/>
    <p:sldId id="256" r:id="rId4"/>
    <p:sldId id="257" r:id="rId5"/>
    <p:sldId id="261" r:id="rId6"/>
    <p:sldId id="286" r:id="rId7"/>
    <p:sldId id="258" r:id="rId8"/>
    <p:sldId id="259" r:id="rId9"/>
    <p:sldId id="260" r:id="rId10"/>
    <p:sldId id="270" r:id="rId11"/>
    <p:sldId id="269" r:id="rId12"/>
    <p:sldId id="264" r:id="rId13"/>
    <p:sldId id="265" r:id="rId14"/>
    <p:sldId id="266" r:id="rId15"/>
    <p:sldId id="267" r:id="rId16"/>
    <p:sldId id="268" r:id="rId17"/>
    <p:sldId id="271" r:id="rId18"/>
    <p:sldId id="262" r:id="rId19"/>
    <p:sldId id="274" r:id="rId20"/>
    <p:sldId id="275" r:id="rId21"/>
    <p:sldId id="278" r:id="rId22"/>
    <p:sldId id="276" r:id="rId23"/>
    <p:sldId id="277" r:id="rId24"/>
    <p:sldId id="279" r:id="rId25"/>
    <p:sldId id="280" r:id="rId26"/>
    <p:sldId id="281" r:id="rId27"/>
    <p:sldId id="282" r:id="rId28"/>
    <p:sldId id="284" r:id="rId29"/>
    <p:sldId id="283" r:id="rId30"/>
    <p:sldId id="285" r:id="rId31"/>
    <p:sldId id="288" r:id="rId32"/>
    <p:sldId id="289" r:id="rId33"/>
    <p:sldId id="290" r:id="rId34"/>
    <p:sldId id="291" r:id="rId35"/>
    <p:sldId id="287" r:id="rId36"/>
    <p:sldId id="26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3" Type="http://schemas.openxmlformats.org/officeDocument/2006/relationships/hyperlink" Target="https://dotnet.microsoft.com/download/dotnet-core/2.2" TargetMode="External"/><Relationship Id="rId2" Type="http://schemas.openxmlformats.org/officeDocument/2006/relationships/hyperlink" Target="https://github.com/dvdmrk/fitnesstracker" TargetMode="External"/><Relationship Id="rId1" Type="http://schemas.openxmlformats.org/officeDocument/2006/relationships/hyperlink" Target="https://aws.amazon.com/free/"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davewritescode.com/" TargetMode="External"/><Relationship Id="rId7" Type="http://schemas.openxmlformats.org/officeDocument/2006/relationships/hyperlink" Target="https://en.wikipedia.org/wiki/File:Octicons-mark-github.svg" TargetMode="External"/><Relationship Id="rId2" Type="http://schemas.openxmlformats.org/officeDocument/2006/relationships/hyperlink" Target="https://github.com/dvdmrk" TargetMode="External"/><Relationship Id="rId1" Type="http://schemas.openxmlformats.org/officeDocument/2006/relationships/hyperlink" Target="https://linkedin/in/DaveWritesCode" TargetMode="External"/><Relationship Id="rId6" Type="http://schemas.openxmlformats.org/officeDocument/2006/relationships/image" Target="../media/image26.png"/><Relationship Id="rId5" Type="http://schemas.openxmlformats.org/officeDocument/2006/relationships/hyperlink" Target="http://commons.wikimedia.org/wiki/File:Linkedin_Shiny_Icon.svg" TargetMode="External"/><Relationship Id="rId4" Type="http://schemas.openxmlformats.org/officeDocument/2006/relationships/image" Target="../media/image25.png"/><Relationship Id="rId9" Type="http://schemas.openxmlformats.org/officeDocument/2006/relationships/hyperlink" Target="http://electriceducator.blogspot.com/2013/07/5-chrome-settings-that-will-make.html"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dotnet.microsoft.com/download/dotnet-core/2.2" TargetMode="External"/><Relationship Id="rId2" Type="http://schemas.openxmlformats.org/officeDocument/2006/relationships/hyperlink" Target="https://aws.amazon.com/free/" TargetMode="External"/><Relationship Id="rId1" Type="http://schemas.openxmlformats.org/officeDocument/2006/relationships/hyperlink" Target="https://github.com/dvdmrk/fitnesstracker" TargetMode="External"/></Relationships>
</file>

<file path=ppt/diagrams/_rels/drawing4.xml.rels><?xml version="1.0" encoding="UTF-8" standalone="yes"?>
<Relationships xmlns="http://schemas.openxmlformats.org/package/2006/relationships"><Relationship Id="rId8" Type="http://schemas.openxmlformats.org/officeDocument/2006/relationships/hyperlink" Target="https://davewritescode.com/" TargetMode="External"/><Relationship Id="rId3" Type="http://schemas.openxmlformats.org/officeDocument/2006/relationships/image" Target="../media/image25.png"/><Relationship Id="rId7" Type="http://schemas.openxmlformats.org/officeDocument/2006/relationships/hyperlink" Target="https://en.wikipedia.org/wiki/File:Octicons-mark-github.svg" TargetMode="External"/><Relationship Id="rId2" Type="http://schemas.openxmlformats.org/officeDocument/2006/relationships/hyperlink" Target="https://linkedin/in/DaveWritesCode" TargetMode="External"/><Relationship Id="rId1" Type="http://schemas.openxmlformats.org/officeDocument/2006/relationships/image" Target="../media/image1.jpeg"/><Relationship Id="rId6" Type="http://schemas.openxmlformats.org/officeDocument/2006/relationships/image" Target="../media/image26.png"/><Relationship Id="rId5" Type="http://schemas.openxmlformats.org/officeDocument/2006/relationships/hyperlink" Target="https://github.com/dvdmrk" TargetMode="External"/><Relationship Id="rId10" Type="http://schemas.openxmlformats.org/officeDocument/2006/relationships/hyperlink" Target="http://electriceducator.blogspot.com/2013/07/5-chrome-settings-that-will-make.html" TargetMode="External"/><Relationship Id="rId4" Type="http://schemas.openxmlformats.org/officeDocument/2006/relationships/hyperlink" Target="http://commons.wikimedia.org/wiki/File:Linkedin_Shiny_Icon.svg" TargetMode="External"/><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A270B9-9A8A-485D-9452-E09B3DC8F53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B0EF2F0-E478-41BF-B7F2-D0F3432A4827}">
      <dgm:prSet/>
      <dgm:spPr/>
      <dgm:t>
        <a:bodyPr/>
        <a:lstStyle/>
        <a:p>
          <a:r>
            <a:rPr lang="en-US" dirty="0"/>
            <a:t>Download the instructions</a:t>
          </a:r>
        </a:p>
      </dgm:t>
    </dgm:pt>
    <dgm:pt modelId="{1293D770-3A93-4209-9447-0FEC74C90985}" type="parTrans" cxnId="{0AE13337-A801-4FE7-901C-7CC6921D28D9}">
      <dgm:prSet/>
      <dgm:spPr/>
      <dgm:t>
        <a:bodyPr/>
        <a:lstStyle/>
        <a:p>
          <a:endParaRPr lang="en-US"/>
        </a:p>
      </dgm:t>
    </dgm:pt>
    <dgm:pt modelId="{C802E801-2A81-472B-8B70-84E3D9B36EC7}" type="sibTrans" cxnId="{0AE13337-A801-4FE7-901C-7CC6921D28D9}">
      <dgm:prSet/>
      <dgm:spPr/>
      <dgm:t>
        <a:bodyPr/>
        <a:lstStyle/>
        <a:p>
          <a:endParaRPr lang="en-US"/>
        </a:p>
      </dgm:t>
    </dgm:pt>
    <dgm:pt modelId="{ACCAEA18-4ECD-4964-846A-9D3087A64945}">
      <dgm:prSet custT="1"/>
      <dgm:spPr/>
      <dgm:t>
        <a:bodyPr/>
        <a:lstStyle/>
        <a:p>
          <a:r>
            <a:rPr lang="en-US" sz="2000" dirty="0">
              <a:hlinkClick xmlns:r="http://schemas.openxmlformats.org/officeDocument/2006/relationships" r:id="rId1"/>
            </a:rPr>
            <a:t>https://aws.amazon.com/free/</a:t>
          </a:r>
          <a:r>
            <a:rPr lang="en-US" sz="2000" dirty="0"/>
            <a:t> </a:t>
          </a:r>
        </a:p>
      </dgm:t>
    </dgm:pt>
    <dgm:pt modelId="{5AD73A98-FC1E-471F-A9AA-25E1B2CCEC37}" type="parTrans" cxnId="{7B908AD3-D2D4-42BC-A7BA-915030FFD7A7}">
      <dgm:prSet/>
      <dgm:spPr/>
      <dgm:t>
        <a:bodyPr/>
        <a:lstStyle/>
        <a:p>
          <a:endParaRPr lang="en-US"/>
        </a:p>
      </dgm:t>
    </dgm:pt>
    <dgm:pt modelId="{A399C996-5E0F-4C64-A778-8B740F3765DE}" type="sibTrans" cxnId="{7B908AD3-D2D4-42BC-A7BA-915030FFD7A7}">
      <dgm:prSet/>
      <dgm:spPr/>
      <dgm:t>
        <a:bodyPr/>
        <a:lstStyle/>
        <a:p>
          <a:endParaRPr lang="en-US"/>
        </a:p>
      </dgm:t>
    </dgm:pt>
    <dgm:pt modelId="{8715F464-4788-4FA6-8FD6-F53F86D6F847}">
      <dgm:prSet/>
      <dgm:spPr/>
      <dgm:t>
        <a:bodyPr/>
        <a:lstStyle/>
        <a:p>
          <a:r>
            <a:rPr lang="en-US" dirty="0"/>
            <a:t>Download .NET Core 2.2.3 SDK </a:t>
          </a:r>
        </a:p>
      </dgm:t>
    </dgm:pt>
    <dgm:pt modelId="{D06E5AFC-B3CD-499A-9E46-EAD49354AFF1}" type="parTrans" cxnId="{7F6DCDCC-CD2F-4875-B3F5-0C049B127A64}">
      <dgm:prSet/>
      <dgm:spPr/>
      <dgm:t>
        <a:bodyPr/>
        <a:lstStyle/>
        <a:p>
          <a:endParaRPr lang="en-US"/>
        </a:p>
      </dgm:t>
    </dgm:pt>
    <dgm:pt modelId="{0290D5E7-9D40-4DCD-9A42-BEF105AAC45F}" type="sibTrans" cxnId="{7F6DCDCC-CD2F-4875-B3F5-0C049B127A64}">
      <dgm:prSet/>
      <dgm:spPr/>
      <dgm:t>
        <a:bodyPr/>
        <a:lstStyle/>
        <a:p>
          <a:endParaRPr lang="en-US"/>
        </a:p>
      </dgm:t>
    </dgm:pt>
    <dgm:pt modelId="{E2E3A6A1-C483-49EE-A341-BE30A8F55075}">
      <dgm:prSet custT="1"/>
      <dgm:spPr/>
      <dgm:t>
        <a:bodyPr/>
        <a:lstStyle/>
        <a:p>
          <a:r>
            <a:rPr lang="en-US" sz="2000" dirty="0">
              <a:hlinkClick xmlns:r="http://schemas.openxmlformats.org/officeDocument/2006/relationships" r:id="rId2"/>
            </a:rPr>
            <a:t>https://github.com/dvdmrk/fitnesstracker</a:t>
          </a:r>
          <a:endParaRPr lang="en-US" sz="2000" dirty="0"/>
        </a:p>
      </dgm:t>
    </dgm:pt>
    <dgm:pt modelId="{95169827-A9F0-465F-A0E5-A96E61255CB4}" type="parTrans" cxnId="{8E5A1873-9C4F-4344-A35D-7B290A21A9CC}">
      <dgm:prSet/>
      <dgm:spPr/>
      <dgm:t>
        <a:bodyPr/>
        <a:lstStyle/>
        <a:p>
          <a:endParaRPr lang="en-US"/>
        </a:p>
      </dgm:t>
    </dgm:pt>
    <dgm:pt modelId="{75B9E84F-0A44-49E9-AE7F-B1E5008EDFAB}" type="sibTrans" cxnId="{8E5A1873-9C4F-4344-A35D-7B290A21A9CC}">
      <dgm:prSet/>
      <dgm:spPr/>
      <dgm:t>
        <a:bodyPr/>
        <a:lstStyle/>
        <a:p>
          <a:endParaRPr lang="en-US"/>
        </a:p>
      </dgm:t>
    </dgm:pt>
    <dgm:pt modelId="{1490D74C-F61E-48E0-9E2A-E1B7ABAAFFB6}">
      <dgm:prSet/>
      <dgm:spPr/>
      <dgm:t>
        <a:bodyPr/>
        <a:lstStyle/>
        <a:p>
          <a:r>
            <a:rPr lang="en-US" dirty="0"/>
            <a:t>Sign up for AWS Free Tier</a:t>
          </a:r>
        </a:p>
      </dgm:t>
    </dgm:pt>
    <dgm:pt modelId="{D225CB61-9D7F-4258-9F14-F4CE89E44AA0}" type="parTrans" cxnId="{6B468F16-76E5-4901-BF6A-ADD79C47A83D}">
      <dgm:prSet/>
      <dgm:spPr/>
      <dgm:t>
        <a:bodyPr/>
        <a:lstStyle/>
        <a:p>
          <a:endParaRPr lang="en-US"/>
        </a:p>
      </dgm:t>
    </dgm:pt>
    <dgm:pt modelId="{82269AFD-05D3-4D09-A797-7210B4772ACD}" type="sibTrans" cxnId="{6B468F16-76E5-4901-BF6A-ADD79C47A83D}">
      <dgm:prSet/>
      <dgm:spPr/>
      <dgm:t>
        <a:bodyPr/>
        <a:lstStyle/>
        <a:p>
          <a:endParaRPr lang="en-US"/>
        </a:p>
      </dgm:t>
    </dgm:pt>
    <dgm:pt modelId="{61BD25FD-7B2B-4016-ACE1-53A96275BEF9}">
      <dgm:prSet custT="1"/>
      <dgm:spPr/>
      <dgm:t>
        <a:bodyPr/>
        <a:lstStyle/>
        <a:p>
          <a:r>
            <a:rPr lang="en-US" sz="2000" dirty="0">
              <a:hlinkClick xmlns:r="http://schemas.openxmlformats.org/officeDocument/2006/relationships" r:id="rId3"/>
            </a:rPr>
            <a:t>https://dotnet.microsoft.com/download/dotnet-core/2.2</a:t>
          </a:r>
          <a:endParaRPr lang="en-US" sz="2000" dirty="0"/>
        </a:p>
      </dgm:t>
    </dgm:pt>
    <dgm:pt modelId="{DE701C0A-36F5-4242-8B1F-47184206EF63}" type="parTrans" cxnId="{D93A6953-B308-4184-8F2B-059CEC6DA14D}">
      <dgm:prSet/>
      <dgm:spPr/>
      <dgm:t>
        <a:bodyPr/>
        <a:lstStyle/>
        <a:p>
          <a:endParaRPr lang="en-US"/>
        </a:p>
      </dgm:t>
    </dgm:pt>
    <dgm:pt modelId="{ADFC8B28-8A6B-4BEB-B504-C87751D8C61C}" type="sibTrans" cxnId="{D93A6953-B308-4184-8F2B-059CEC6DA14D}">
      <dgm:prSet/>
      <dgm:spPr/>
      <dgm:t>
        <a:bodyPr/>
        <a:lstStyle/>
        <a:p>
          <a:endParaRPr lang="en-US"/>
        </a:p>
      </dgm:t>
    </dgm:pt>
    <dgm:pt modelId="{5E1B7710-F339-4551-BC04-52928A4FAF9C}" type="pres">
      <dgm:prSet presAssocID="{E2A270B9-9A8A-485D-9452-E09B3DC8F53B}" presName="linearFlow" presStyleCnt="0">
        <dgm:presLayoutVars>
          <dgm:dir/>
          <dgm:animLvl val="lvl"/>
          <dgm:resizeHandles val="exact"/>
        </dgm:presLayoutVars>
      </dgm:prSet>
      <dgm:spPr/>
    </dgm:pt>
    <dgm:pt modelId="{6A0886EF-6DDE-4686-B431-46BFD9D0AD0C}" type="pres">
      <dgm:prSet presAssocID="{DB0EF2F0-E478-41BF-B7F2-D0F3432A4827}" presName="composite" presStyleCnt="0"/>
      <dgm:spPr/>
    </dgm:pt>
    <dgm:pt modelId="{145BC9D1-5961-4932-89CB-AD6BEE15CDA9}" type="pres">
      <dgm:prSet presAssocID="{DB0EF2F0-E478-41BF-B7F2-D0F3432A4827}" presName="parentText" presStyleLbl="alignNode1" presStyleIdx="0" presStyleCnt="3">
        <dgm:presLayoutVars>
          <dgm:chMax val="1"/>
          <dgm:bulletEnabled val="1"/>
        </dgm:presLayoutVars>
      </dgm:prSet>
      <dgm:spPr/>
    </dgm:pt>
    <dgm:pt modelId="{F914E35C-D4D0-4BFF-B9B9-80D7B06E6977}" type="pres">
      <dgm:prSet presAssocID="{DB0EF2F0-E478-41BF-B7F2-D0F3432A4827}" presName="descendantText" presStyleLbl="alignAcc1" presStyleIdx="0" presStyleCnt="3">
        <dgm:presLayoutVars>
          <dgm:bulletEnabled val="1"/>
        </dgm:presLayoutVars>
      </dgm:prSet>
      <dgm:spPr/>
    </dgm:pt>
    <dgm:pt modelId="{506140AB-0B5F-4EFB-8BD5-2FE8F97F3F59}" type="pres">
      <dgm:prSet presAssocID="{C802E801-2A81-472B-8B70-84E3D9B36EC7}" presName="sp" presStyleCnt="0"/>
      <dgm:spPr/>
    </dgm:pt>
    <dgm:pt modelId="{81EF692F-95BE-4774-BC2E-64EC6673705B}" type="pres">
      <dgm:prSet presAssocID="{1490D74C-F61E-48E0-9E2A-E1B7ABAAFFB6}" presName="composite" presStyleCnt="0"/>
      <dgm:spPr/>
    </dgm:pt>
    <dgm:pt modelId="{4B7FA0C5-45BF-4FB9-9E7B-506031A82513}" type="pres">
      <dgm:prSet presAssocID="{1490D74C-F61E-48E0-9E2A-E1B7ABAAFFB6}" presName="parentText" presStyleLbl="alignNode1" presStyleIdx="1" presStyleCnt="3">
        <dgm:presLayoutVars>
          <dgm:chMax val="1"/>
          <dgm:bulletEnabled val="1"/>
        </dgm:presLayoutVars>
      </dgm:prSet>
      <dgm:spPr/>
    </dgm:pt>
    <dgm:pt modelId="{7D9A254D-54B1-4CC4-B03E-7E3E8DD7A3C1}" type="pres">
      <dgm:prSet presAssocID="{1490D74C-F61E-48E0-9E2A-E1B7ABAAFFB6}" presName="descendantText" presStyleLbl="alignAcc1" presStyleIdx="1" presStyleCnt="3">
        <dgm:presLayoutVars>
          <dgm:bulletEnabled val="1"/>
        </dgm:presLayoutVars>
      </dgm:prSet>
      <dgm:spPr/>
    </dgm:pt>
    <dgm:pt modelId="{8236A68E-E3BE-4554-BF39-CFADD066B434}" type="pres">
      <dgm:prSet presAssocID="{82269AFD-05D3-4D09-A797-7210B4772ACD}" presName="sp" presStyleCnt="0"/>
      <dgm:spPr/>
    </dgm:pt>
    <dgm:pt modelId="{7B3B377C-D61B-42C2-9F03-61E05C9356ED}" type="pres">
      <dgm:prSet presAssocID="{8715F464-4788-4FA6-8FD6-F53F86D6F847}" presName="composite" presStyleCnt="0"/>
      <dgm:spPr/>
    </dgm:pt>
    <dgm:pt modelId="{016F57E5-FC1E-4C14-B5D2-9CF360ED9B63}" type="pres">
      <dgm:prSet presAssocID="{8715F464-4788-4FA6-8FD6-F53F86D6F847}" presName="parentText" presStyleLbl="alignNode1" presStyleIdx="2" presStyleCnt="3">
        <dgm:presLayoutVars>
          <dgm:chMax val="1"/>
          <dgm:bulletEnabled val="1"/>
        </dgm:presLayoutVars>
      </dgm:prSet>
      <dgm:spPr/>
    </dgm:pt>
    <dgm:pt modelId="{125A6043-EBCC-4EB9-88B1-BAAF82E76310}" type="pres">
      <dgm:prSet presAssocID="{8715F464-4788-4FA6-8FD6-F53F86D6F847}" presName="descendantText" presStyleLbl="alignAcc1" presStyleIdx="2" presStyleCnt="3">
        <dgm:presLayoutVars>
          <dgm:bulletEnabled val="1"/>
        </dgm:presLayoutVars>
      </dgm:prSet>
      <dgm:spPr/>
    </dgm:pt>
  </dgm:ptLst>
  <dgm:cxnLst>
    <dgm:cxn modelId="{6B468F16-76E5-4901-BF6A-ADD79C47A83D}" srcId="{E2A270B9-9A8A-485D-9452-E09B3DC8F53B}" destId="{1490D74C-F61E-48E0-9E2A-E1B7ABAAFFB6}" srcOrd="1" destOrd="0" parTransId="{D225CB61-9D7F-4258-9F14-F4CE89E44AA0}" sibTransId="{82269AFD-05D3-4D09-A797-7210B4772ACD}"/>
    <dgm:cxn modelId="{0AE13337-A801-4FE7-901C-7CC6921D28D9}" srcId="{E2A270B9-9A8A-485D-9452-E09B3DC8F53B}" destId="{DB0EF2F0-E478-41BF-B7F2-D0F3432A4827}" srcOrd="0" destOrd="0" parTransId="{1293D770-3A93-4209-9447-0FEC74C90985}" sibTransId="{C802E801-2A81-472B-8B70-84E3D9B36EC7}"/>
    <dgm:cxn modelId="{E68ECA5B-6BE6-47B9-86E3-DB02E277590B}" type="presOf" srcId="{ACCAEA18-4ECD-4964-846A-9D3087A64945}" destId="{7D9A254D-54B1-4CC4-B03E-7E3E8DD7A3C1}" srcOrd="0" destOrd="0" presId="urn:microsoft.com/office/officeart/2005/8/layout/chevron2"/>
    <dgm:cxn modelId="{BC673A5D-8001-4C30-AF19-D5B65F23FF81}" type="presOf" srcId="{61BD25FD-7B2B-4016-ACE1-53A96275BEF9}" destId="{125A6043-EBCC-4EB9-88B1-BAAF82E76310}" srcOrd="0" destOrd="0" presId="urn:microsoft.com/office/officeart/2005/8/layout/chevron2"/>
    <dgm:cxn modelId="{D5AD7A5E-9081-4527-AD76-B2B8FC3A9C4D}" type="presOf" srcId="{1490D74C-F61E-48E0-9E2A-E1B7ABAAFFB6}" destId="{4B7FA0C5-45BF-4FB9-9E7B-506031A82513}" srcOrd="0" destOrd="0" presId="urn:microsoft.com/office/officeart/2005/8/layout/chevron2"/>
    <dgm:cxn modelId="{AAA7E343-7435-4CB9-8057-CCC1DF055B33}" type="presOf" srcId="{DB0EF2F0-E478-41BF-B7F2-D0F3432A4827}" destId="{145BC9D1-5961-4932-89CB-AD6BEE15CDA9}" srcOrd="0" destOrd="0" presId="urn:microsoft.com/office/officeart/2005/8/layout/chevron2"/>
    <dgm:cxn modelId="{8001806A-4B99-4062-A112-8CB2B010A08E}" type="presOf" srcId="{E2A270B9-9A8A-485D-9452-E09B3DC8F53B}" destId="{5E1B7710-F339-4551-BC04-52928A4FAF9C}" srcOrd="0" destOrd="0" presId="urn:microsoft.com/office/officeart/2005/8/layout/chevron2"/>
    <dgm:cxn modelId="{8E5A1873-9C4F-4344-A35D-7B290A21A9CC}" srcId="{DB0EF2F0-E478-41BF-B7F2-D0F3432A4827}" destId="{E2E3A6A1-C483-49EE-A341-BE30A8F55075}" srcOrd="0" destOrd="0" parTransId="{95169827-A9F0-465F-A0E5-A96E61255CB4}" sibTransId="{75B9E84F-0A44-49E9-AE7F-B1E5008EDFAB}"/>
    <dgm:cxn modelId="{D93A6953-B308-4184-8F2B-059CEC6DA14D}" srcId="{8715F464-4788-4FA6-8FD6-F53F86D6F847}" destId="{61BD25FD-7B2B-4016-ACE1-53A96275BEF9}" srcOrd="0" destOrd="0" parTransId="{DE701C0A-36F5-4242-8B1F-47184206EF63}" sibTransId="{ADFC8B28-8A6B-4BEB-B504-C87751D8C61C}"/>
    <dgm:cxn modelId="{5D405582-1C7F-4466-8F57-7C1A4D1B48FB}" type="presOf" srcId="{8715F464-4788-4FA6-8FD6-F53F86D6F847}" destId="{016F57E5-FC1E-4C14-B5D2-9CF360ED9B63}" srcOrd="0" destOrd="0" presId="urn:microsoft.com/office/officeart/2005/8/layout/chevron2"/>
    <dgm:cxn modelId="{F7916388-A4FC-441A-BA44-30410C59E1DB}" type="presOf" srcId="{E2E3A6A1-C483-49EE-A341-BE30A8F55075}" destId="{F914E35C-D4D0-4BFF-B9B9-80D7B06E6977}" srcOrd="0" destOrd="0" presId="urn:microsoft.com/office/officeart/2005/8/layout/chevron2"/>
    <dgm:cxn modelId="{7F6DCDCC-CD2F-4875-B3F5-0C049B127A64}" srcId="{E2A270B9-9A8A-485D-9452-E09B3DC8F53B}" destId="{8715F464-4788-4FA6-8FD6-F53F86D6F847}" srcOrd="2" destOrd="0" parTransId="{D06E5AFC-B3CD-499A-9E46-EAD49354AFF1}" sibTransId="{0290D5E7-9D40-4DCD-9A42-BEF105AAC45F}"/>
    <dgm:cxn modelId="{7B908AD3-D2D4-42BC-A7BA-915030FFD7A7}" srcId="{1490D74C-F61E-48E0-9E2A-E1B7ABAAFFB6}" destId="{ACCAEA18-4ECD-4964-846A-9D3087A64945}" srcOrd="0" destOrd="0" parTransId="{5AD73A98-FC1E-471F-A9AA-25E1B2CCEC37}" sibTransId="{A399C996-5E0F-4C64-A778-8B740F3765DE}"/>
    <dgm:cxn modelId="{8E0FF8A1-8ECB-4255-895F-A3E55DD4064B}" type="presParOf" srcId="{5E1B7710-F339-4551-BC04-52928A4FAF9C}" destId="{6A0886EF-6DDE-4686-B431-46BFD9D0AD0C}" srcOrd="0" destOrd="0" presId="urn:microsoft.com/office/officeart/2005/8/layout/chevron2"/>
    <dgm:cxn modelId="{09453269-ACBE-4121-A800-1C8F8AFF17B2}" type="presParOf" srcId="{6A0886EF-6DDE-4686-B431-46BFD9D0AD0C}" destId="{145BC9D1-5961-4932-89CB-AD6BEE15CDA9}" srcOrd="0" destOrd="0" presId="urn:microsoft.com/office/officeart/2005/8/layout/chevron2"/>
    <dgm:cxn modelId="{C7921C95-AF9F-4648-B597-E73211B941C5}" type="presParOf" srcId="{6A0886EF-6DDE-4686-B431-46BFD9D0AD0C}" destId="{F914E35C-D4D0-4BFF-B9B9-80D7B06E6977}" srcOrd="1" destOrd="0" presId="urn:microsoft.com/office/officeart/2005/8/layout/chevron2"/>
    <dgm:cxn modelId="{2EC98527-4DD8-4D46-9639-825B6F3A37AA}" type="presParOf" srcId="{5E1B7710-F339-4551-BC04-52928A4FAF9C}" destId="{506140AB-0B5F-4EFB-8BD5-2FE8F97F3F59}" srcOrd="1" destOrd="0" presId="urn:microsoft.com/office/officeart/2005/8/layout/chevron2"/>
    <dgm:cxn modelId="{50615B2C-32E9-47B0-80BA-C11C5658E8D9}" type="presParOf" srcId="{5E1B7710-F339-4551-BC04-52928A4FAF9C}" destId="{81EF692F-95BE-4774-BC2E-64EC6673705B}" srcOrd="2" destOrd="0" presId="urn:microsoft.com/office/officeart/2005/8/layout/chevron2"/>
    <dgm:cxn modelId="{65780B0B-3F93-49EA-BFC1-2711054987D6}" type="presParOf" srcId="{81EF692F-95BE-4774-BC2E-64EC6673705B}" destId="{4B7FA0C5-45BF-4FB9-9E7B-506031A82513}" srcOrd="0" destOrd="0" presId="urn:microsoft.com/office/officeart/2005/8/layout/chevron2"/>
    <dgm:cxn modelId="{CA716BD8-471A-4E14-BA99-62A1DC6C3151}" type="presParOf" srcId="{81EF692F-95BE-4774-BC2E-64EC6673705B}" destId="{7D9A254D-54B1-4CC4-B03E-7E3E8DD7A3C1}" srcOrd="1" destOrd="0" presId="urn:microsoft.com/office/officeart/2005/8/layout/chevron2"/>
    <dgm:cxn modelId="{46E94CCC-7667-42DE-A833-312E698E8DA5}" type="presParOf" srcId="{5E1B7710-F339-4551-BC04-52928A4FAF9C}" destId="{8236A68E-E3BE-4554-BF39-CFADD066B434}" srcOrd="3" destOrd="0" presId="urn:microsoft.com/office/officeart/2005/8/layout/chevron2"/>
    <dgm:cxn modelId="{1FF79B22-18FA-4BD0-8CBF-8674DAA9DB2B}" type="presParOf" srcId="{5E1B7710-F339-4551-BC04-52928A4FAF9C}" destId="{7B3B377C-D61B-42C2-9F03-61E05C9356ED}" srcOrd="4" destOrd="0" presId="urn:microsoft.com/office/officeart/2005/8/layout/chevron2"/>
    <dgm:cxn modelId="{DECEA62C-1DA9-435E-9C0B-D6E511966BE5}" type="presParOf" srcId="{7B3B377C-D61B-42C2-9F03-61E05C9356ED}" destId="{016F57E5-FC1E-4C14-B5D2-9CF360ED9B63}" srcOrd="0" destOrd="0" presId="urn:microsoft.com/office/officeart/2005/8/layout/chevron2"/>
    <dgm:cxn modelId="{DE09A0D7-5C2B-461D-895D-C8951DD6D955}" type="presParOf" srcId="{7B3B377C-D61B-42C2-9F03-61E05C9356ED}" destId="{125A6043-EBCC-4EB9-88B1-BAAF82E76310}"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4D4752-B87E-46A9-A2AC-15DB6CC47B6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ACDC9C7F-F15B-4106-86D4-02E1D67ADE34}">
      <dgm:prSet/>
      <dgm:spPr/>
      <dgm:t>
        <a:bodyPr/>
        <a:lstStyle/>
        <a:p>
          <a:r>
            <a:rPr lang="en-US" dirty="0" err="1"/>
            <a:t>FullStack</a:t>
          </a:r>
          <a:r>
            <a:rPr lang="en-US" dirty="0"/>
            <a:t> Developers</a:t>
          </a:r>
        </a:p>
      </dgm:t>
    </dgm:pt>
    <dgm:pt modelId="{3F88D3A4-B28B-41EC-B15A-311605B6FA28}" type="parTrans" cxnId="{C8B1EF9B-69D9-4035-8F3F-1EA04DC318B6}">
      <dgm:prSet/>
      <dgm:spPr/>
      <dgm:t>
        <a:bodyPr/>
        <a:lstStyle/>
        <a:p>
          <a:endParaRPr lang="en-US"/>
        </a:p>
      </dgm:t>
    </dgm:pt>
    <dgm:pt modelId="{4F7DCAD2-EFA7-4AF4-A02A-9FC884CC3C4C}" type="sibTrans" cxnId="{C8B1EF9B-69D9-4035-8F3F-1EA04DC318B6}">
      <dgm:prSet/>
      <dgm:spPr/>
      <dgm:t>
        <a:bodyPr/>
        <a:lstStyle/>
        <a:p>
          <a:endParaRPr lang="en-US"/>
        </a:p>
      </dgm:t>
    </dgm:pt>
    <dgm:pt modelId="{76AFA08C-DDE5-43D5-845F-2A21A22794E1}">
      <dgm:prSet/>
      <dgm:spPr/>
      <dgm:t>
        <a:bodyPr/>
        <a:lstStyle/>
        <a:p>
          <a:r>
            <a:rPr lang="en-US" dirty="0"/>
            <a:t>Backend Developers</a:t>
          </a:r>
        </a:p>
      </dgm:t>
    </dgm:pt>
    <dgm:pt modelId="{FAE31E70-8074-4617-A9D1-9ECA4F173FE5}" type="parTrans" cxnId="{B10B374C-494E-497B-BA9D-6F386BBC0E18}">
      <dgm:prSet/>
      <dgm:spPr/>
      <dgm:t>
        <a:bodyPr/>
        <a:lstStyle/>
        <a:p>
          <a:endParaRPr lang="en-US"/>
        </a:p>
      </dgm:t>
    </dgm:pt>
    <dgm:pt modelId="{415EE01F-E277-496B-BC40-B509EE6BD9DB}" type="sibTrans" cxnId="{B10B374C-494E-497B-BA9D-6F386BBC0E18}">
      <dgm:prSet/>
      <dgm:spPr/>
      <dgm:t>
        <a:bodyPr/>
        <a:lstStyle/>
        <a:p>
          <a:endParaRPr lang="en-US"/>
        </a:p>
      </dgm:t>
    </dgm:pt>
    <dgm:pt modelId="{E1651E71-5077-4E7D-82EB-ABBB4671E2E4}">
      <dgm:prSet/>
      <dgm:spPr/>
      <dgm:t>
        <a:bodyPr/>
        <a:lstStyle/>
        <a:p>
          <a:r>
            <a:rPr lang="en-US" dirty="0"/>
            <a:t>Implementing HATEOS</a:t>
          </a:r>
        </a:p>
      </dgm:t>
    </dgm:pt>
    <dgm:pt modelId="{2C61BFFC-291A-4D54-8ECB-77BF3264FA53}" type="parTrans" cxnId="{7331BE73-B8DD-45C1-A168-000C7DEE1752}">
      <dgm:prSet/>
      <dgm:spPr/>
      <dgm:t>
        <a:bodyPr/>
        <a:lstStyle/>
        <a:p>
          <a:endParaRPr lang="en-US"/>
        </a:p>
      </dgm:t>
    </dgm:pt>
    <dgm:pt modelId="{974F8E61-47C2-41FC-B9A2-BC6BAA28FD57}" type="sibTrans" cxnId="{7331BE73-B8DD-45C1-A168-000C7DEE1752}">
      <dgm:prSet/>
      <dgm:spPr/>
      <dgm:t>
        <a:bodyPr/>
        <a:lstStyle/>
        <a:p>
          <a:endParaRPr lang="en-US"/>
        </a:p>
      </dgm:t>
    </dgm:pt>
    <dgm:pt modelId="{5E1D86FF-1BED-40C5-9385-F38598411039}">
      <dgm:prSet/>
      <dgm:spPr/>
      <dgm:t>
        <a:bodyPr/>
        <a:lstStyle/>
        <a:p>
          <a:r>
            <a:rPr lang="en-US" dirty="0"/>
            <a:t>Kafka/ </a:t>
          </a:r>
          <a:r>
            <a:rPr lang="en-US" dirty="0" err="1"/>
            <a:t>Dyanmo</a:t>
          </a:r>
          <a:r>
            <a:rPr lang="en-US" dirty="0"/>
            <a:t> Service Per API</a:t>
          </a:r>
        </a:p>
      </dgm:t>
    </dgm:pt>
    <dgm:pt modelId="{1F757C8F-CB74-430C-83B9-0AB6BDA8CA8E}" type="parTrans" cxnId="{F97358A4-5EBA-4AB4-B073-B71AF2C6A52F}">
      <dgm:prSet/>
      <dgm:spPr/>
      <dgm:t>
        <a:bodyPr/>
        <a:lstStyle/>
        <a:p>
          <a:endParaRPr lang="en-US"/>
        </a:p>
      </dgm:t>
    </dgm:pt>
    <dgm:pt modelId="{1DE8FE40-3DEF-4199-8D04-D30348769FB4}" type="sibTrans" cxnId="{F97358A4-5EBA-4AB4-B073-B71AF2C6A52F}">
      <dgm:prSet/>
      <dgm:spPr/>
      <dgm:t>
        <a:bodyPr/>
        <a:lstStyle/>
        <a:p>
          <a:endParaRPr lang="en-US"/>
        </a:p>
      </dgm:t>
    </dgm:pt>
    <dgm:pt modelId="{3BFD5882-1221-4FEE-A5CB-018468ECEDBC}" type="pres">
      <dgm:prSet presAssocID="{8C4D4752-B87E-46A9-A2AC-15DB6CC47B64}" presName="outerComposite" presStyleCnt="0">
        <dgm:presLayoutVars>
          <dgm:chMax val="5"/>
          <dgm:dir/>
          <dgm:resizeHandles val="exact"/>
        </dgm:presLayoutVars>
      </dgm:prSet>
      <dgm:spPr/>
    </dgm:pt>
    <dgm:pt modelId="{A2F59161-EDC5-4F07-BE97-D3CC4B96EB1C}" type="pres">
      <dgm:prSet presAssocID="{8C4D4752-B87E-46A9-A2AC-15DB6CC47B64}" presName="dummyMaxCanvas" presStyleCnt="0">
        <dgm:presLayoutVars/>
      </dgm:prSet>
      <dgm:spPr/>
    </dgm:pt>
    <dgm:pt modelId="{AD171D0A-A9A0-4B5A-8F7C-BA67B267E894}" type="pres">
      <dgm:prSet presAssocID="{8C4D4752-B87E-46A9-A2AC-15DB6CC47B64}" presName="FourNodes_1" presStyleLbl="node1" presStyleIdx="0" presStyleCnt="4">
        <dgm:presLayoutVars>
          <dgm:bulletEnabled val="1"/>
        </dgm:presLayoutVars>
      </dgm:prSet>
      <dgm:spPr/>
    </dgm:pt>
    <dgm:pt modelId="{C15A6193-B70A-4E96-A7FE-3737B63B9F7B}" type="pres">
      <dgm:prSet presAssocID="{8C4D4752-B87E-46A9-A2AC-15DB6CC47B64}" presName="FourNodes_2" presStyleLbl="node1" presStyleIdx="1" presStyleCnt="4">
        <dgm:presLayoutVars>
          <dgm:bulletEnabled val="1"/>
        </dgm:presLayoutVars>
      </dgm:prSet>
      <dgm:spPr/>
    </dgm:pt>
    <dgm:pt modelId="{C31E5D70-08AC-4FAB-A0EF-2B343CF07ACE}" type="pres">
      <dgm:prSet presAssocID="{8C4D4752-B87E-46A9-A2AC-15DB6CC47B64}" presName="FourNodes_3" presStyleLbl="node1" presStyleIdx="2" presStyleCnt="4">
        <dgm:presLayoutVars>
          <dgm:bulletEnabled val="1"/>
        </dgm:presLayoutVars>
      </dgm:prSet>
      <dgm:spPr/>
    </dgm:pt>
    <dgm:pt modelId="{EF0151C7-2EA5-4DCC-ADFB-6D9C80D65909}" type="pres">
      <dgm:prSet presAssocID="{8C4D4752-B87E-46A9-A2AC-15DB6CC47B64}" presName="FourNodes_4" presStyleLbl="node1" presStyleIdx="3" presStyleCnt="4">
        <dgm:presLayoutVars>
          <dgm:bulletEnabled val="1"/>
        </dgm:presLayoutVars>
      </dgm:prSet>
      <dgm:spPr/>
    </dgm:pt>
    <dgm:pt modelId="{64788CDB-2A42-4208-A57F-AFB3FBB85B71}" type="pres">
      <dgm:prSet presAssocID="{8C4D4752-B87E-46A9-A2AC-15DB6CC47B64}" presName="FourConn_1-2" presStyleLbl="fgAccFollowNode1" presStyleIdx="0" presStyleCnt="3">
        <dgm:presLayoutVars>
          <dgm:bulletEnabled val="1"/>
        </dgm:presLayoutVars>
      </dgm:prSet>
      <dgm:spPr/>
    </dgm:pt>
    <dgm:pt modelId="{28932F93-AC43-47EC-98E5-9FD99BFF132A}" type="pres">
      <dgm:prSet presAssocID="{8C4D4752-B87E-46A9-A2AC-15DB6CC47B64}" presName="FourConn_2-3" presStyleLbl="fgAccFollowNode1" presStyleIdx="1" presStyleCnt="3">
        <dgm:presLayoutVars>
          <dgm:bulletEnabled val="1"/>
        </dgm:presLayoutVars>
      </dgm:prSet>
      <dgm:spPr/>
    </dgm:pt>
    <dgm:pt modelId="{E8F443B9-D183-4413-8C46-E66CE6CBEA02}" type="pres">
      <dgm:prSet presAssocID="{8C4D4752-B87E-46A9-A2AC-15DB6CC47B64}" presName="FourConn_3-4" presStyleLbl="fgAccFollowNode1" presStyleIdx="2" presStyleCnt="3">
        <dgm:presLayoutVars>
          <dgm:bulletEnabled val="1"/>
        </dgm:presLayoutVars>
      </dgm:prSet>
      <dgm:spPr/>
    </dgm:pt>
    <dgm:pt modelId="{C62CE0A7-5307-4457-9327-9ED6A17E95AD}" type="pres">
      <dgm:prSet presAssocID="{8C4D4752-B87E-46A9-A2AC-15DB6CC47B64}" presName="FourNodes_1_text" presStyleLbl="node1" presStyleIdx="3" presStyleCnt="4">
        <dgm:presLayoutVars>
          <dgm:bulletEnabled val="1"/>
        </dgm:presLayoutVars>
      </dgm:prSet>
      <dgm:spPr/>
    </dgm:pt>
    <dgm:pt modelId="{3E772AEB-D84B-43D2-9D42-0B47DC4CB552}" type="pres">
      <dgm:prSet presAssocID="{8C4D4752-B87E-46A9-A2AC-15DB6CC47B64}" presName="FourNodes_2_text" presStyleLbl="node1" presStyleIdx="3" presStyleCnt="4">
        <dgm:presLayoutVars>
          <dgm:bulletEnabled val="1"/>
        </dgm:presLayoutVars>
      </dgm:prSet>
      <dgm:spPr/>
    </dgm:pt>
    <dgm:pt modelId="{C2F212B6-17F1-4DA3-BBFC-F06DC55B8D13}" type="pres">
      <dgm:prSet presAssocID="{8C4D4752-B87E-46A9-A2AC-15DB6CC47B64}" presName="FourNodes_3_text" presStyleLbl="node1" presStyleIdx="3" presStyleCnt="4">
        <dgm:presLayoutVars>
          <dgm:bulletEnabled val="1"/>
        </dgm:presLayoutVars>
      </dgm:prSet>
      <dgm:spPr/>
    </dgm:pt>
    <dgm:pt modelId="{DB77FA6D-8A94-4B85-A557-50BC426DAA96}" type="pres">
      <dgm:prSet presAssocID="{8C4D4752-B87E-46A9-A2AC-15DB6CC47B64}" presName="FourNodes_4_text" presStyleLbl="node1" presStyleIdx="3" presStyleCnt="4">
        <dgm:presLayoutVars>
          <dgm:bulletEnabled val="1"/>
        </dgm:presLayoutVars>
      </dgm:prSet>
      <dgm:spPr/>
    </dgm:pt>
  </dgm:ptLst>
  <dgm:cxnLst>
    <dgm:cxn modelId="{4FDDFF31-20FC-4E92-8B19-36AB747A55EE}" type="presOf" srcId="{ACDC9C7F-F15B-4106-86D4-02E1D67ADE34}" destId="{C62CE0A7-5307-4457-9327-9ED6A17E95AD}" srcOrd="1" destOrd="0" presId="urn:microsoft.com/office/officeart/2005/8/layout/vProcess5"/>
    <dgm:cxn modelId="{7E813435-2A23-46BD-91D4-BC12C7AE3019}" type="presOf" srcId="{E1651E71-5077-4E7D-82EB-ABBB4671E2E4}" destId="{C2F212B6-17F1-4DA3-BBFC-F06DC55B8D13}" srcOrd="1" destOrd="0" presId="urn:microsoft.com/office/officeart/2005/8/layout/vProcess5"/>
    <dgm:cxn modelId="{B10B374C-494E-497B-BA9D-6F386BBC0E18}" srcId="{8C4D4752-B87E-46A9-A2AC-15DB6CC47B64}" destId="{76AFA08C-DDE5-43D5-845F-2A21A22794E1}" srcOrd="1" destOrd="0" parTransId="{FAE31E70-8074-4617-A9D1-9ECA4F173FE5}" sibTransId="{415EE01F-E277-496B-BC40-B509EE6BD9DB}"/>
    <dgm:cxn modelId="{8F4A514E-B263-45BC-A785-B87B0E61CBAC}" type="presOf" srcId="{5E1D86FF-1BED-40C5-9385-F38598411039}" destId="{DB77FA6D-8A94-4B85-A557-50BC426DAA96}" srcOrd="1" destOrd="0" presId="urn:microsoft.com/office/officeart/2005/8/layout/vProcess5"/>
    <dgm:cxn modelId="{7331BE73-B8DD-45C1-A168-000C7DEE1752}" srcId="{8C4D4752-B87E-46A9-A2AC-15DB6CC47B64}" destId="{E1651E71-5077-4E7D-82EB-ABBB4671E2E4}" srcOrd="2" destOrd="0" parTransId="{2C61BFFC-291A-4D54-8ECB-77BF3264FA53}" sibTransId="{974F8E61-47C2-41FC-B9A2-BC6BAA28FD57}"/>
    <dgm:cxn modelId="{C9DEA28B-2D2C-4F85-B5BF-7A08A8C4C961}" type="presOf" srcId="{76AFA08C-DDE5-43D5-845F-2A21A22794E1}" destId="{C15A6193-B70A-4E96-A7FE-3737B63B9F7B}" srcOrd="0" destOrd="0" presId="urn:microsoft.com/office/officeart/2005/8/layout/vProcess5"/>
    <dgm:cxn modelId="{763CC398-4ED5-4D86-BED1-A0C356C70905}" type="presOf" srcId="{415EE01F-E277-496B-BC40-B509EE6BD9DB}" destId="{28932F93-AC43-47EC-98E5-9FD99BFF132A}" srcOrd="0" destOrd="0" presId="urn:microsoft.com/office/officeart/2005/8/layout/vProcess5"/>
    <dgm:cxn modelId="{C8B1EF9B-69D9-4035-8F3F-1EA04DC318B6}" srcId="{8C4D4752-B87E-46A9-A2AC-15DB6CC47B64}" destId="{ACDC9C7F-F15B-4106-86D4-02E1D67ADE34}" srcOrd="0" destOrd="0" parTransId="{3F88D3A4-B28B-41EC-B15A-311605B6FA28}" sibTransId="{4F7DCAD2-EFA7-4AF4-A02A-9FC884CC3C4C}"/>
    <dgm:cxn modelId="{F97358A4-5EBA-4AB4-B073-B71AF2C6A52F}" srcId="{8C4D4752-B87E-46A9-A2AC-15DB6CC47B64}" destId="{5E1D86FF-1BED-40C5-9385-F38598411039}" srcOrd="3" destOrd="0" parTransId="{1F757C8F-CB74-430C-83B9-0AB6BDA8CA8E}" sibTransId="{1DE8FE40-3DEF-4199-8D04-D30348769FB4}"/>
    <dgm:cxn modelId="{C67FF9A6-3EEB-4438-858D-EB9837DEC882}" type="presOf" srcId="{974F8E61-47C2-41FC-B9A2-BC6BAA28FD57}" destId="{E8F443B9-D183-4413-8C46-E66CE6CBEA02}" srcOrd="0" destOrd="0" presId="urn:microsoft.com/office/officeart/2005/8/layout/vProcess5"/>
    <dgm:cxn modelId="{341296AB-B55A-4567-A601-9B15F8E66F59}" type="presOf" srcId="{E1651E71-5077-4E7D-82EB-ABBB4671E2E4}" destId="{C31E5D70-08AC-4FAB-A0EF-2B343CF07ACE}" srcOrd="0" destOrd="0" presId="urn:microsoft.com/office/officeart/2005/8/layout/vProcess5"/>
    <dgm:cxn modelId="{E5E653B7-73D7-4E17-A462-D226AE6C29D7}" type="presOf" srcId="{4F7DCAD2-EFA7-4AF4-A02A-9FC884CC3C4C}" destId="{64788CDB-2A42-4208-A57F-AFB3FBB85B71}" srcOrd="0" destOrd="0" presId="urn:microsoft.com/office/officeart/2005/8/layout/vProcess5"/>
    <dgm:cxn modelId="{6166A1DF-6B60-415E-A2A5-2397C885EA0D}" type="presOf" srcId="{5E1D86FF-1BED-40C5-9385-F38598411039}" destId="{EF0151C7-2EA5-4DCC-ADFB-6D9C80D65909}" srcOrd="0" destOrd="0" presId="urn:microsoft.com/office/officeart/2005/8/layout/vProcess5"/>
    <dgm:cxn modelId="{EC79C3E4-EE84-425A-961E-9915031B37A1}" type="presOf" srcId="{76AFA08C-DDE5-43D5-845F-2A21A22794E1}" destId="{3E772AEB-D84B-43D2-9D42-0B47DC4CB552}" srcOrd="1" destOrd="0" presId="urn:microsoft.com/office/officeart/2005/8/layout/vProcess5"/>
    <dgm:cxn modelId="{4F1602E9-5DD2-4E40-A05A-756C69735918}" type="presOf" srcId="{8C4D4752-B87E-46A9-A2AC-15DB6CC47B64}" destId="{3BFD5882-1221-4FEE-A5CB-018468ECEDBC}" srcOrd="0" destOrd="0" presId="urn:microsoft.com/office/officeart/2005/8/layout/vProcess5"/>
    <dgm:cxn modelId="{0B1EE0EC-DFAD-442B-8C5F-6C4BC1C75E5E}" type="presOf" srcId="{ACDC9C7F-F15B-4106-86D4-02E1D67ADE34}" destId="{AD171D0A-A9A0-4B5A-8F7C-BA67B267E894}" srcOrd="0" destOrd="0" presId="urn:microsoft.com/office/officeart/2005/8/layout/vProcess5"/>
    <dgm:cxn modelId="{4EF1AB50-8BAB-42F4-ACA8-EF89C1A375AF}" type="presParOf" srcId="{3BFD5882-1221-4FEE-A5CB-018468ECEDBC}" destId="{A2F59161-EDC5-4F07-BE97-D3CC4B96EB1C}" srcOrd="0" destOrd="0" presId="urn:microsoft.com/office/officeart/2005/8/layout/vProcess5"/>
    <dgm:cxn modelId="{B1862744-7F08-4AD9-B409-24CA7E9FF72E}" type="presParOf" srcId="{3BFD5882-1221-4FEE-A5CB-018468ECEDBC}" destId="{AD171D0A-A9A0-4B5A-8F7C-BA67B267E894}" srcOrd="1" destOrd="0" presId="urn:microsoft.com/office/officeart/2005/8/layout/vProcess5"/>
    <dgm:cxn modelId="{23E02741-FD97-4CDB-9773-48B1EB9AE4C5}" type="presParOf" srcId="{3BFD5882-1221-4FEE-A5CB-018468ECEDBC}" destId="{C15A6193-B70A-4E96-A7FE-3737B63B9F7B}" srcOrd="2" destOrd="0" presId="urn:microsoft.com/office/officeart/2005/8/layout/vProcess5"/>
    <dgm:cxn modelId="{F6305D24-D215-46D1-8F0F-D0D129D1017E}" type="presParOf" srcId="{3BFD5882-1221-4FEE-A5CB-018468ECEDBC}" destId="{C31E5D70-08AC-4FAB-A0EF-2B343CF07ACE}" srcOrd="3" destOrd="0" presId="urn:microsoft.com/office/officeart/2005/8/layout/vProcess5"/>
    <dgm:cxn modelId="{D824387F-3FE8-46C5-AD1D-DB20840912B2}" type="presParOf" srcId="{3BFD5882-1221-4FEE-A5CB-018468ECEDBC}" destId="{EF0151C7-2EA5-4DCC-ADFB-6D9C80D65909}" srcOrd="4" destOrd="0" presId="urn:microsoft.com/office/officeart/2005/8/layout/vProcess5"/>
    <dgm:cxn modelId="{FC1F54B6-C14A-4342-96F6-1F5A5029DFAE}" type="presParOf" srcId="{3BFD5882-1221-4FEE-A5CB-018468ECEDBC}" destId="{64788CDB-2A42-4208-A57F-AFB3FBB85B71}" srcOrd="5" destOrd="0" presId="urn:microsoft.com/office/officeart/2005/8/layout/vProcess5"/>
    <dgm:cxn modelId="{142144C9-129B-4831-AB55-B10A6AB604D9}" type="presParOf" srcId="{3BFD5882-1221-4FEE-A5CB-018468ECEDBC}" destId="{28932F93-AC43-47EC-98E5-9FD99BFF132A}" srcOrd="6" destOrd="0" presId="urn:microsoft.com/office/officeart/2005/8/layout/vProcess5"/>
    <dgm:cxn modelId="{70F56735-C62E-413C-A0CE-826D1DFCE92C}" type="presParOf" srcId="{3BFD5882-1221-4FEE-A5CB-018468ECEDBC}" destId="{E8F443B9-D183-4413-8C46-E66CE6CBEA02}" srcOrd="7" destOrd="0" presId="urn:microsoft.com/office/officeart/2005/8/layout/vProcess5"/>
    <dgm:cxn modelId="{3835CFAC-D6B0-4BD8-A024-A58FA0773397}" type="presParOf" srcId="{3BFD5882-1221-4FEE-A5CB-018468ECEDBC}" destId="{C62CE0A7-5307-4457-9327-9ED6A17E95AD}" srcOrd="8" destOrd="0" presId="urn:microsoft.com/office/officeart/2005/8/layout/vProcess5"/>
    <dgm:cxn modelId="{1812CFE2-D089-4E41-8B0F-AC7C55CA245A}" type="presParOf" srcId="{3BFD5882-1221-4FEE-A5CB-018468ECEDBC}" destId="{3E772AEB-D84B-43D2-9D42-0B47DC4CB552}" srcOrd="9" destOrd="0" presId="urn:microsoft.com/office/officeart/2005/8/layout/vProcess5"/>
    <dgm:cxn modelId="{41DFCC4A-A2D4-4B53-80D0-57FC14058234}" type="presParOf" srcId="{3BFD5882-1221-4FEE-A5CB-018468ECEDBC}" destId="{C2F212B6-17F1-4DA3-BBFC-F06DC55B8D13}" srcOrd="10" destOrd="0" presId="urn:microsoft.com/office/officeart/2005/8/layout/vProcess5"/>
    <dgm:cxn modelId="{FB586073-AB0A-4AC1-B7E8-6C78921ADABB}" type="presParOf" srcId="{3BFD5882-1221-4FEE-A5CB-018468ECEDBC}" destId="{DB77FA6D-8A94-4B85-A557-50BC426DAA96}" srcOrd="11" destOrd="0" presId="urn:microsoft.com/office/officeart/2005/8/layout/v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2DADE2-9D82-4E0E-B5AD-737690350E0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CE587F4-7257-44C6-A9AC-2763A8BAB16E}">
      <dgm:prSet/>
      <dgm:spPr/>
      <dgm:t>
        <a:bodyPr/>
        <a:lstStyle/>
        <a:p>
          <a:r>
            <a:rPr lang="en-US"/>
            <a:t>API:</a:t>
          </a:r>
        </a:p>
      </dgm:t>
    </dgm:pt>
    <dgm:pt modelId="{3007426F-3F62-418E-AAA0-2C52649E9BCB}" type="parTrans" cxnId="{DCF163AC-B967-4884-A689-1BD7EF92EF76}">
      <dgm:prSet/>
      <dgm:spPr/>
      <dgm:t>
        <a:bodyPr/>
        <a:lstStyle/>
        <a:p>
          <a:endParaRPr lang="en-US"/>
        </a:p>
      </dgm:t>
    </dgm:pt>
    <dgm:pt modelId="{E7F5CE94-D8FD-4730-B375-B038A7B5655D}" type="sibTrans" cxnId="{DCF163AC-B967-4884-A689-1BD7EF92EF76}">
      <dgm:prSet/>
      <dgm:spPr/>
      <dgm:t>
        <a:bodyPr/>
        <a:lstStyle/>
        <a:p>
          <a:endParaRPr lang="en-US"/>
        </a:p>
      </dgm:t>
    </dgm:pt>
    <dgm:pt modelId="{83F6F8D1-F977-43D9-9591-9E344DC6801C}">
      <dgm:prSet/>
      <dgm:spPr/>
      <dgm:t>
        <a:bodyPr/>
        <a:lstStyle/>
        <a:p>
          <a:r>
            <a:rPr lang="en-US"/>
            <a:t>Design</a:t>
          </a:r>
        </a:p>
      </dgm:t>
    </dgm:pt>
    <dgm:pt modelId="{31F31A97-4E9D-4AC0-8A3B-651F807B8A09}" type="parTrans" cxnId="{66CC8901-5FFA-4818-A967-7F8DD8D8EB98}">
      <dgm:prSet/>
      <dgm:spPr/>
      <dgm:t>
        <a:bodyPr/>
        <a:lstStyle/>
        <a:p>
          <a:endParaRPr lang="en-US"/>
        </a:p>
      </dgm:t>
    </dgm:pt>
    <dgm:pt modelId="{E4018049-C92D-4526-AFE4-674D5CD4EDA0}" type="sibTrans" cxnId="{66CC8901-5FFA-4818-A967-7F8DD8D8EB98}">
      <dgm:prSet/>
      <dgm:spPr/>
      <dgm:t>
        <a:bodyPr/>
        <a:lstStyle/>
        <a:p>
          <a:endParaRPr lang="en-US"/>
        </a:p>
      </dgm:t>
    </dgm:pt>
    <dgm:pt modelId="{1A02E67A-3232-4436-8FB4-3B7981C1E42E}">
      <dgm:prSet/>
      <dgm:spPr/>
      <dgm:t>
        <a:bodyPr/>
        <a:lstStyle/>
        <a:p>
          <a:r>
            <a:rPr lang="en-US"/>
            <a:t>Development</a:t>
          </a:r>
        </a:p>
      </dgm:t>
    </dgm:pt>
    <dgm:pt modelId="{C290F822-5557-4C41-B5F4-FE49400C1E56}" type="parTrans" cxnId="{88D99233-0DF6-4BAA-98C2-1553B9B6A844}">
      <dgm:prSet/>
      <dgm:spPr/>
      <dgm:t>
        <a:bodyPr/>
        <a:lstStyle/>
        <a:p>
          <a:endParaRPr lang="en-US"/>
        </a:p>
      </dgm:t>
    </dgm:pt>
    <dgm:pt modelId="{9E6B6C5A-475E-4988-8C26-57A2071E2BEC}" type="sibTrans" cxnId="{88D99233-0DF6-4BAA-98C2-1553B9B6A844}">
      <dgm:prSet/>
      <dgm:spPr/>
      <dgm:t>
        <a:bodyPr/>
        <a:lstStyle/>
        <a:p>
          <a:endParaRPr lang="en-US"/>
        </a:p>
      </dgm:t>
    </dgm:pt>
    <dgm:pt modelId="{3790E259-9837-46AA-8972-F6D4A899F4D7}">
      <dgm:prSet/>
      <dgm:spPr/>
      <dgm:t>
        <a:bodyPr/>
        <a:lstStyle/>
        <a:p>
          <a:r>
            <a:rPr lang="en-US"/>
            <a:t>Testing</a:t>
          </a:r>
        </a:p>
      </dgm:t>
    </dgm:pt>
    <dgm:pt modelId="{04B297D8-5772-481B-AFBD-B7F5CB72AE30}" type="parTrans" cxnId="{E5055FF0-55D5-43D2-A8A1-6BC624C046AC}">
      <dgm:prSet/>
      <dgm:spPr/>
      <dgm:t>
        <a:bodyPr/>
        <a:lstStyle/>
        <a:p>
          <a:endParaRPr lang="en-US"/>
        </a:p>
      </dgm:t>
    </dgm:pt>
    <dgm:pt modelId="{6EB10118-AD60-4378-BEB9-D23AE2024426}" type="sibTrans" cxnId="{E5055FF0-55D5-43D2-A8A1-6BC624C046AC}">
      <dgm:prSet/>
      <dgm:spPr/>
      <dgm:t>
        <a:bodyPr/>
        <a:lstStyle/>
        <a:p>
          <a:endParaRPr lang="en-US"/>
        </a:p>
      </dgm:t>
    </dgm:pt>
    <dgm:pt modelId="{0C996C81-0099-4DF8-AD0E-411F01A2874A}">
      <dgm:prSet/>
      <dgm:spPr/>
      <dgm:t>
        <a:bodyPr/>
        <a:lstStyle/>
        <a:p>
          <a:r>
            <a:rPr lang="en-US"/>
            <a:t>Documentation</a:t>
          </a:r>
        </a:p>
      </dgm:t>
    </dgm:pt>
    <dgm:pt modelId="{5809B60A-9B07-4B50-91BE-15D945074877}" type="parTrans" cxnId="{F7C3C7F9-7B46-4BFA-8D95-03E56C081DF5}">
      <dgm:prSet/>
      <dgm:spPr/>
      <dgm:t>
        <a:bodyPr/>
        <a:lstStyle/>
        <a:p>
          <a:endParaRPr lang="en-US"/>
        </a:p>
      </dgm:t>
    </dgm:pt>
    <dgm:pt modelId="{E85ECBC0-958F-4B09-AB17-E550B163B96E}" type="sibTrans" cxnId="{F7C3C7F9-7B46-4BFA-8D95-03E56C081DF5}">
      <dgm:prSet/>
      <dgm:spPr/>
      <dgm:t>
        <a:bodyPr/>
        <a:lstStyle/>
        <a:p>
          <a:endParaRPr lang="en-US"/>
        </a:p>
      </dgm:t>
    </dgm:pt>
    <dgm:pt modelId="{9909F2A9-7C57-4C27-A119-5E6277ED2108}" type="pres">
      <dgm:prSet presAssocID="{122DADE2-9D82-4E0E-B5AD-737690350E0C}" presName="linear" presStyleCnt="0">
        <dgm:presLayoutVars>
          <dgm:animLvl val="lvl"/>
          <dgm:resizeHandles val="exact"/>
        </dgm:presLayoutVars>
      </dgm:prSet>
      <dgm:spPr/>
    </dgm:pt>
    <dgm:pt modelId="{B7EC2276-867A-4AA9-83EB-57629AA5B8DF}" type="pres">
      <dgm:prSet presAssocID="{7CE587F4-7257-44C6-A9AC-2763A8BAB16E}" presName="parentText" presStyleLbl="node1" presStyleIdx="0" presStyleCnt="1">
        <dgm:presLayoutVars>
          <dgm:chMax val="0"/>
          <dgm:bulletEnabled val="1"/>
        </dgm:presLayoutVars>
      </dgm:prSet>
      <dgm:spPr/>
    </dgm:pt>
    <dgm:pt modelId="{AAF9F8AA-1884-424C-8244-04D0D594B517}" type="pres">
      <dgm:prSet presAssocID="{7CE587F4-7257-44C6-A9AC-2763A8BAB16E}" presName="childText" presStyleLbl="revTx" presStyleIdx="0" presStyleCnt="1">
        <dgm:presLayoutVars>
          <dgm:bulletEnabled val="1"/>
        </dgm:presLayoutVars>
      </dgm:prSet>
      <dgm:spPr/>
    </dgm:pt>
  </dgm:ptLst>
  <dgm:cxnLst>
    <dgm:cxn modelId="{66CC8901-5FFA-4818-A967-7F8DD8D8EB98}" srcId="{7CE587F4-7257-44C6-A9AC-2763A8BAB16E}" destId="{83F6F8D1-F977-43D9-9591-9E344DC6801C}" srcOrd="0" destOrd="0" parTransId="{31F31A97-4E9D-4AC0-8A3B-651F807B8A09}" sibTransId="{E4018049-C92D-4526-AFE4-674D5CD4EDA0}"/>
    <dgm:cxn modelId="{88D99233-0DF6-4BAA-98C2-1553B9B6A844}" srcId="{7CE587F4-7257-44C6-A9AC-2763A8BAB16E}" destId="{1A02E67A-3232-4436-8FB4-3B7981C1E42E}" srcOrd="1" destOrd="0" parTransId="{C290F822-5557-4C41-B5F4-FE49400C1E56}" sibTransId="{9E6B6C5A-475E-4988-8C26-57A2071E2BEC}"/>
    <dgm:cxn modelId="{4FFE1C4F-3049-465E-94A6-11B8A4A1C5DD}" type="presOf" srcId="{0C996C81-0099-4DF8-AD0E-411F01A2874A}" destId="{AAF9F8AA-1884-424C-8244-04D0D594B517}" srcOrd="0" destOrd="3" presId="urn:microsoft.com/office/officeart/2005/8/layout/vList2"/>
    <dgm:cxn modelId="{6A77A971-21BB-4E3B-B51D-4E1FC8DC8FC8}" type="presOf" srcId="{3790E259-9837-46AA-8972-F6D4A899F4D7}" destId="{AAF9F8AA-1884-424C-8244-04D0D594B517}" srcOrd="0" destOrd="2" presId="urn:microsoft.com/office/officeart/2005/8/layout/vList2"/>
    <dgm:cxn modelId="{C17DF87A-D318-4870-AAAB-BCAB6E8B0DC1}" type="presOf" srcId="{83F6F8D1-F977-43D9-9591-9E344DC6801C}" destId="{AAF9F8AA-1884-424C-8244-04D0D594B517}" srcOrd="0" destOrd="0" presId="urn:microsoft.com/office/officeart/2005/8/layout/vList2"/>
    <dgm:cxn modelId="{3A4C7695-E68F-4E4E-9628-48A395680710}" type="presOf" srcId="{122DADE2-9D82-4E0E-B5AD-737690350E0C}" destId="{9909F2A9-7C57-4C27-A119-5E6277ED2108}" srcOrd="0" destOrd="0" presId="urn:microsoft.com/office/officeart/2005/8/layout/vList2"/>
    <dgm:cxn modelId="{DCF163AC-B967-4884-A689-1BD7EF92EF76}" srcId="{122DADE2-9D82-4E0E-B5AD-737690350E0C}" destId="{7CE587F4-7257-44C6-A9AC-2763A8BAB16E}" srcOrd="0" destOrd="0" parTransId="{3007426F-3F62-418E-AAA0-2C52649E9BCB}" sibTransId="{E7F5CE94-D8FD-4730-B375-B038A7B5655D}"/>
    <dgm:cxn modelId="{D65EE2C7-0ED7-4427-92D0-7BCC7441711B}" type="presOf" srcId="{7CE587F4-7257-44C6-A9AC-2763A8BAB16E}" destId="{B7EC2276-867A-4AA9-83EB-57629AA5B8DF}" srcOrd="0" destOrd="0" presId="urn:microsoft.com/office/officeart/2005/8/layout/vList2"/>
    <dgm:cxn modelId="{FC3D49E8-C8AE-48F4-A0D3-8C6145059720}" type="presOf" srcId="{1A02E67A-3232-4436-8FB4-3B7981C1E42E}" destId="{AAF9F8AA-1884-424C-8244-04D0D594B517}" srcOrd="0" destOrd="1" presId="urn:microsoft.com/office/officeart/2005/8/layout/vList2"/>
    <dgm:cxn modelId="{E5055FF0-55D5-43D2-A8A1-6BC624C046AC}" srcId="{7CE587F4-7257-44C6-A9AC-2763A8BAB16E}" destId="{3790E259-9837-46AA-8972-F6D4A899F4D7}" srcOrd="2" destOrd="0" parTransId="{04B297D8-5772-481B-AFBD-B7F5CB72AE30}" sibTransId="{6EB10118-AD60-4378-BEB9-D23AE2024426}"/>
    <dgm:cxn modelId="{F7C3C7F9-7B46-4BFA-8D95-03E56C081DF5}" srcId="{7CE587F4-7257-44C6-A9AC-2763A8BAB16E}" destId="{0C996C81-0099-4DF8-AD0E-411F01A2874A}" srcOrd="3" destOrd="0" parTransId="{5809B60A-9B07-4B50-91BE-15D945074877}" sibTransId="{E85ECBC0-958F-4B09-AB17-E550B163B96E}"/>
    <dgm:cxn modelId="{53CF0958-E1C8-43E0-82BB-E2E1373F6148}" type="presParOf" srcId="{9909F2A9-7C57-4C27-A119-5E6277ED2108}" destId="{B7EC2276-867A-4AA9-83EB-57629AA5B8DF}" srcOrd="0" destOrd="0" presId="urn:microsoft.com/office/officeart/2005/8/layout/vList2"/>
    <dgm:cxn modelId="{FD83756D-9B17-416B-8E67-8738E55F96FD}" type="presParOf" srcId="{9909F2A9-7C57-4C27-A119-5E6277ED2108}" destId="{AAF9F8AA-1884-424C-8244-04D0D594B517}"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4A2B4-E359-4126-907F-2817F79BE067}" type="doc">
      <dgm:prSet loTypeId="urn:microsoft.com/office/officeart/2005/8/layout/vList3" loCatId="list" qsTypeId="urn:microsoft.com/office/officeart/2005/8/quickstyle/3d2" qsCatId="3D" csTypeId="urn:microsoft.com/office/officeart/2005/8/colors/colorful5" csCatId="colorful" phldr="1"/>
      <dgm:spPr/>
      <dgm:t>
        <a:bodyPr/>
        <a:lstStyle/>
        <a:p>
          <a:endParaRPr lang="en-US"/>
        </a:p>
      </dgm:t>
    </dgm:pt>
    <dgm:pt modelId="{3D9EBD3D-4C45-4823-B5D3-03353843BDCA}">
      <dgm:prSet custT="1"/>
      <dgm:spPr/>
      <dgm:t>
        <a:bodyPr/>
        <a:lstStyle/>
        <a:p>
          <a:r>
            <a:rPr lang="en-US" sz="24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https://linkedin/in/DaveWritesCode</a:t>
          </a:r>
          <a:endParaRPr lang="en-US" sz="2400" dirty="0">
            <a:solidFill>
              <a:schemeClr val="bg1"/>
            </a:solidFill>
          </a:endParaRPr>
        </a:p>
      </dgm:t>
    </dgm:pt>
    <dgm:pt modelId="{79132FD4-C96C-4BA6-8649-B2C8A45DEB35}" type="parTrans" cxnId="{CACD3980-4009-42E7-85E9-2C5B7E24B086}">
      <dgm:prSet/>
      <dgm:spPr/>
      <dgm:t>
        <a:bodyPr/>
        <a:lstStyle/>
        <a:p>
          <a:endParaRPr lang="en-US"/>
        </a:p>
      </dgm:t>
    </dgm:pt>
    <dgm:pt modelId="{6D9F02D0-CDE5-4A39-B2E3-F6ECEE19E1F9}" type="sibTrans" cxnId="{CACD3980-4009-42E7-85E9-2C5B7E24B086}">
      <dgm:prSet/>
      <dgm:spPr/>
      <dgm:t>
        <a:bodyPr/>
        <a:lstStyle/>
        <a:p>
          <a:endParaRPr lang="en-US"/>
        </a:p>
      </dgm:t>
    </dgm:pt>
    <dgm:pt modelId="{04BC7C79-5AB1-4286-B610-49E5CC8CCDC3}">
      <dgm:prSet custT="1"/>
      <dgm:spPr/>
      <dgm:t>
        <a:bodyPr/>
        <a:lstStyle/>
        <a:p>
          <a:r>
            <a:rPr lang="en-US" sz="3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https://github.com/dvdmrk</a:t>
          </a:r>
          <a:endParaRPr lang="en-US" sz="3200" dirty="0">
            <a:solidFill>
              <a:schemeClr val="bg1"/>
            </a:solidFill>
          </a:endParaRPr>
        </a:p>
      </dgm:t>
    </dgm:pt>
    <dgm:pt modelId="{B72B25C3-2079-45F4-8B30-A0C6A9F12722}" type="parTrans" cxnId="{0F4B7BD7-F093-4257-8408-AB04276ABEA0}">
      <dgm:prSet/>
      <dgm:spPr/>
      <dgm:t>
        <a:bodyPr/>
        <a:lstStyle/>
        <a:p>
          <a:endParaRPr lang="en-US"/>
        </a:p>
      </dgm:t>
    </dgm:pt>
    <dgm:pt modelId="{A6350E2E-C1DD-4C76-9DF0-F7CD233F529E}" type="sibTrans" cxnId="{0F4B7BD7-F093-4257-8408-AB04276ABEA0}">
      <dgm:prSet/>
      <dgm:spPr/>
      <dgm:t>
        <a:bodyPr/>
        <a:lstStyle/>
        <a:p>
          <a:endParaRPr lang="en-US"/>
        </a:p>
      </dgm:t>
    </dgm:pt>
    <dgm:pt modelId="{9BBF76E6-7199-4719-BD39-36F0A876BE76}">
      <dgm:prSet custT="1"/>
      <dgm:spPr/>
      <dgm:t>
        <a:bodyPr/>
        <a:lstStyle/>
        <a:p>
          <a:r>
            <a:rPr lang="en-US" sz="28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https://DaveWritesCode.com</a:t>
          </a:r>
          <a:endParaRPr lang="en-US" sz="2800" dirty="0">
            <a:solidFill>
              <a:schemeClr val="bg1"/>
            </a:solidFill>
          </a:endParaRPr>
        </a:p>
      </dgm:t>
    </dgm:pt>
    <dgm:pt modelId="{A1539AEC-E4DD-46E6-9D2D-AFB8CF43DCC7}" type="parTrans" cxnId="{39B7613D-6400-4678-B0E0-075FBCDDADA4}">
      <dgm:prSet/>
      <dgm:spPr/>
      <dgm:t>
        <a:bodyPr/>
        <a:lstStyle/>
        <a:p>
          <a:endParaRPr lang="en-US"/>
        </a:p>
      </dgm:t>
    </dgm:pt>
    <dgm:pt modelId="{EB5315FB-4B9F-47D8-AA24-4C382C26D797}" type="sibTrans" cxnId="{39B7613D-6400-4678-B0E0-075FBCDDADA4}">
      <dgm:prSet/>
      <dgm:spPr/>
      <dgm:t>
        <a:bodyPr/>
        <a:lstStyle/>
        <a:p>
          <a:endParaRPr lang="en-US"/>
        </a:p>
      </dgm:t>
    </dgm:pt>
    <dgm:pt modelId="{DB5AAD24-1145-4D06-BDA7-079F30588EAD}" type="pres">
      <dgm:prSet presAssocID="{5454A2B4-E359-4126-907F-2817F79BE067}" presName="linearFlow" presStyleCnt="0">
        <dgm:presLayoutVars>
          <dgm:dir/>
          <dgm:resizeHandles val="exact"/>
        </dgm:presLayoutVars>
      </dgm:prSet>
      <dgm:spPr/>
    </dgm:pt>
    <dgm:pt modelId="{4690C147-9E04-4FA2-B11B-08A7100082B8}" type="pres">
      <dgm:prSet presAssocID="{3D9EBD3D-4C45-4823-B5D3-03353843BDCA}" presName="composite" presStyleCnt="0"/>
      <dgm:spPr/>
    </dgm:pt>
    <dgm:pt modelId="{3CE585DD-396D-4E53-8E6D-6212C981AE9F}" type="pres">
      <dgm:prSet presAssocID="{3D9EBD3D-4C45-4823-B5D3-03353843BDCA}" presName="imgShp" presStyleLbl="fgImgPlace1" presStyleIdx="0" presStyleCnt="3" custLinFactNeighborX="92281" custLinFactNeighborY="3356"/>
      <dgm:spPr>
        <a:blipFill>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dgm:spPr>
    </dgm:pt>
    <dgm:pt modelId="{86C6DD1B-E384-487E-8130-389B4AE0C764}" type="pres">
      <dgm:prSet presAssocID="{3D9EBD3D-4C45-4823-B5D3-03353843BDCA}" presName="txShp" presStyleLbl="node1" presStyleIdx="0" presStyleCnt="3" custScaleX="95694" custLinFactNeighborX="22912" custLinFactNeighborY="-2561">
        <dgm:presLayoutVars>
          <dgm:bulletEnabled val="1"/>
        </dgm:presLayoutVars>
      </dgm:prSet>
      <dgm:spPr/>
    </dgm:pt>
    <dgm:pt modelId="{966C7B09-6B09-4FD9-B709-1D92F0294AC4}" type="pres">
      <dgm:prSet presAssocID="{6D9F02D0-CDE5-4A39-B2E3-F6ECEE19E1F9}" presName="spacing" presStyleCnt="0"/>
      <dgm:spPr/>
    </dgm:pt>
    <dgm:pt modelId="{6AF683F9-8329-4441-9131-1690B3F6D1FF}" type="pres">
      <dgm:prSet presAssocID="{04BC7C79-5AB1-4286-B610-49E5CC8CCDC3}" presName="composite" presStyleCnt="0"/>
      <dgm:spPr/>
    </dgm:pt>
    <dgm:pt modelId="{118B2E2A-4A43-4A11-8924-452AD7182A80}" type="pres">
      <dgm:prSet presAssocID="{04BC7C79-5AB1-4286-B610-49E5CC8CCDC3}" presName="imgShp" presStyleLbl="fgImgPlace1" presStyleIdx="1" presStyleCnt="3" custLinFactNeighborX="94798" custLinFactNeighborY="839"/>
      <dgm:spPr>
        <a:blipFill>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dgm:spPr>
    </dgm:pt>
    <dgm:pt modelId="{02F6430B-6B19-4397-B42F-A5450D9CFBD8}" type="pres">
      <dgm:prSet presAssocID="{04BC7C79-5AB1-4286-B610-49E5CC8CCDC3}" presName="txShp" presStyleLbl="node1" presStyleIdx="1" presStyleCnt="3" custScaleX="95694" custLinFactNeighborX="23559" custLinFactNeighborY="-5218">
        <dgm:presLayoutVars>
          <dgm:bulletEnabled val="1"/>
        </dgm:presLayoutVars>
      </dgm:prSet>
      <dgm:spPr/>
    </dgm:pt>
    <dgm:pt modelId="{282AC598-A7D4-4526-A53A-943D466A7CBF}" type="pres">
      <dgm:prSet presAssocID="{A6350E2E-C1DD-4C76-9DF0-F7CD233F529E}" presName="spacing" presStyleCnt="0"/>
      <dgm:spPr/>
    </dgm:pt>
    <dgm:pt modelId="{5E8D7E69-696B-4B34-B4D6-C439198F0A64}" type="pres">
      <dgm:prSet presAssocID="{9BBF76E6-7199-4719-BD39-36F0A876BE76}" presName="composite" presStyleCnt="0"/>
      <dgm:spPr/>
    </dgm:pt>
    <dgm:pt modelId="{C2ACA70E-EB75-4E59-9D11-5A7C39275785}" type="pres">
      <dgm:prSet presAssocID="{9BBF76E6-7199-4719-BD39-36F0A876BE76}" presName="imgShp" presStyleLbl="fgImgPlace1" presStyleIdx="2" presStyleCnt="3" custLinFactNeighborX="98147" custLinFactNeighborY="839"/>
      <dgm:spPr>
        <a:blipFill>
          <a:blip xmlns:r="http://schemas.openxmlformats.org/officeDocument/2006/relationships"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a:stretch>
            <a:fillRect/>
          </a:stretch>
        </a:blipFill>
      </dgm:spPr>
    </dgm:pt>
    <dgm:pt modelId="{D0FA9D36-C4F7-45F9-8449-518C0AC621A4}" type="pres">
      <dgm:prSet presAssocID="{9BBF76E6-7199-4719-BD39-36F0A876BE76}" presName="txShp" presStyleLbl="node1" presStyleIdx="2" presStyleCnt="3" custScaleX="95694" custScaleY="104332" custLinFactNeighborX="22376">
        <dgm:presLayoutVars>
          <dgm:bulletEnabled val="1"/>
        </dgm:presLayoutVars>
      </dgm:prSet>
      <dgm:spPr/>
    </dgm:pt>
  </dgm:ptLst>
  <dgm:cxnLst>
    <dgm:cxn modelId="{39B7613D-6400-4678-B0E0-075FBCDDADA4}" srcId="{5454A2B4-E359-4126-907F-2817F79BE067}" destId="{9BBF76E6-7199-4719-BD39-36F0A876BE76}" srcOrd="2" destOrd="0" parTransId="{A1539AEC-E4DD-46E6-9D2D-AFB8CF43DCC7}" sibTransId="{EB5315FB-4B9F-47D8-AA24-4C382C26D797}"/>
    <dgm:cxn modelId="{3AE3EA4F-3C22-481D-9E69-731268F2B29B}" type="presOf" srcId="{9BBF76E6-7199-4719-BD39-36F0A876BE76}" destId="{D0FA9D36-C4F7-45F9-8449-518C0AC621A4}" srcOrd="0" destOrd="0" presId="urn:microsoft.com/office/officeart/2005/8/layout/vList3"/>
    <dgm:cxn modelId="{1187C972-B554-498D-A57C-684619E812F4}" type="presOf" srcId="{3D9EBD3D-4C45-4823-B5D3-03353843BDCA}" destId="{86C6DD1B-E384-487E-8130-389B4AE0C764}" srcOrd="0" destOrd="0" presId="urn:microsoft.com/office/officeart/2005/8/layout/vList3"/>
    <dgm:cxn modelId="{10EDDC52-6BBA-4482-A978-6CF3C6087951}" type="presOf" srcId="{5454A2B4-E359-4126-907F-2817F79BE067}" destId="{DB5AAD24-1145-4D06-BDA7-079F30588EAD}" srcOrd="0" destOrd="0" presId="urn:microsoft.com/office/officeart/2005/8/layout/vList3"/>
    <dgm:cxn modelId="{CACD3980-4009-42E7-85E9-2C5B7E24B086}" srcId="{5454A2B4-E359-4126-907F-2817F79BE067}" destId="{3D9EBD3D-4C45-4823-B5D3-03353843BDCA}" srcOrd="0" destOrd="0" parTransId="{79132FD4-C96C-4BA6-8649-B2C8A45DEB35}" sibTransId="{6D9F02D0-CDE5-4A39-B2E3-F6ECEE19E1F9}"/>
    <dgm:cxn modelId="{0F4B7BD7-F093-4257-8408-AB04276ABEA0}" srcId="{5454A2B4-E359-4126-907F-2817F79BE067}" destId="{04BC7C79-5AB1-4286-B610-49E5CC8CCDC3}" srcOrd="1" destOrd="0" parTransId="{B72B25C3-2079-45F4-8B30-A0C6A9F12722}" sibTransId="{A6350E2E-C1DD-4C76-9DF0-F7CD233F529E}"/>
    <dgm:cxn modelId="{5ACB56DE-7151-4BF5-8B72-D827C128A96C}" type="presOf" srcId="{04BC7C79-5AB1-4286-B610-49E5CC8CCDC3}" destId="{02F6430B-6B19-4397-B42F-A5450D9CFBD8}" srcOrd="0" destOrd="0" presId="urn:microsoft.com/office/officeart/2005/8/layout/vList3"/>
    <dgm:cxn modelId="{5D9A9FFC-893B-40D5-8F58-4FE549AF5A06}" type="presParOf" srcId="{DB5AAD24-1145-4D06-BDA7-079F30588EAD}" destId="{4690C147-9E04-4FA2-B11B-08A7100082B8}" srcOrd="0" destOrd="0" presId="urn:microsoft.com/office/officeart/2005/8/layout/vList3"/>
    <dgm:cxn modelId="{4F6BD85F-2868-4C20-A1C0-B3B77F6FDB40}" type="presParOf" srcId="{4690C147-9E04-4FA2-B11B-08A7100082B8}" destId="{3CE585DD-396D-4E53-8E6D-6212C981AE9F}" srcOrd="0" destOrd="0" presId="urn:microsoft.com/office/officeart/2005/8/layout/vList3"/>
    <dgm:cxn modelId="{B4E28249-71FA-4C5D-8ABA-21D3BB834E58}" type="presParOf" srcId="{4690C147-9E04-4FA2-B11B-08A7100082B8}" destId="{86C6DD1B-E384-487E-8130-389B4AE0C764}" srcOrd="1" destOrd="0" presId="urn:microsoft.com/office/officeart/2005/8/layout/vList3"/>
    <dgm:cxn modelId="{AB9BC43B-6893-4B30-AD81-E55E51D8501C}" type="presParOf" srcId="{DB5AAD24-1145-4D06-BDA7-079F30588EAD}" destId="{966C7B09-6B09-4FD9-B709-1D92F0294AC4}" srcOrd="1" destOrd="0" presId="urn:microsoft.com/office/officeart/2005/8/layout/vList3"/>
    <dgm:cxn modelId="{E908E86A-A681-4CCD-8C5D-D712A2A85581}" type="presParOf" srcId="{DB5AAD24-1145-4D06-BDA7-079F30588EAD}" destId="{6AF683F9-8329-4441-9131-1690B3F6D1FF}" srcOrd="2" destOrd="0" presId="urn:microsoft.com/office/officeart/2005/8/layout/vList3"/>
    <dgm:cxn modelId="{D69C8877-49C6-41AE-83BD-6F0FA5DBC3D8}" type="presParOf" srcId="{6AF683F9-8329-4441-9131-1690B3F6D1FF}" destId="{118B2E2A-4A43-4A11-8924-452AD7182A80}" srcOrd="0" destOrd="0" presId="urn:microsoft.com/office/officeart/2005/8/layout/vList3"/>
    <dgm:cxn modelId="{82724218-8FB2-44EC-A26E-E6C0D9699DC9}" type="presParOf" srcId="{6AF683F9-8329-4441-9131-1690B3F6D1FF}" destId="{02F6430B-6B19-4397-B42F-A5450D9CFBD8}" srcOrd="1" destOrd="0" presId="urn:microsoft.com/office/officeart/2005/8/layout/vList3"/>
    <dgm:cxn modelId="{8251843C-5D8F-4CFC-B27F-13FE600033C6}" type="presParOf" srcId="{DB5AAD24-1145-4D06-BDA7-079F30588EAD}" destId="{282AC598-A7D4-4526-A53A-943D466A7CBF}" srcOrd="3" destOrd="0" presId="urn:microsoft.com/office/officeart/2005/8/layout/vList3"/>
    <dgm:cxn modelId="{2AC4B36B-BFCC-4821-B3C8-93B3FF313C5E}" type="presParOf" srcId="{DB5AAD24-1145-4D06-BDA7-079F30588EAD}" destId="{5E8D7E69-696B-4B34-B4D6-C439198F0A64}" srcOrd="4" destOrd="0" presId="urn:microsoft.com/office/officeart/2005/8/layout/vList3"/>
    <dgm:cxn modelId="{F1572656-DDD0-4D38-AC3B-E6C69212ACC9}" type="presParOf" srcId="{5E8D7E69-696B-4B34-B4D6-C439198F0A64}" destId="{C2ACA70E-EB75-4E59-9D11-5A7C39275785}" srcOrd="0" destOrd="0" presId="urn:microsoft.com/office/officeart/2005/8/layout/vList3"/>
    <dgm:cxn modelId="{BFFD4DE4-69E3-4D87-A7B4-49399755E79E}" type="presParOf" srcId="{5E8D7E69-696B-4B34-B4D6-C439198F0A64}" destId="{D0FA9D36-C4F7-45F9-8449-518C0AC621A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5BC9D1-5961-4932-89CB-AD6BEE15CDA9}">
      <dsp:nvSpPr>
        <dsp:cNvPr id="0" name=""/>
        <dsp:cNvSpPr/>
      </dsp:nvSpPr>
      <dsp:spPr>
        <a:xfrm rot="5400000">
          <a:off x="-297437" y="303795"/>
          <a:ext cx="1982914" cy="13880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Download the instructions</a:t>
          </a:r>
        </a:p>
      </dsp:txBody>
      <dsp:txXfrm rot="-5400000">
        <a:off x="1" y="700378"/>
        <a:ext cx="1388039" cy="594875"/>
      </dsp:txXfrm>
    </dsp:sp>
    <dsp:sp modelId="{F914E35C-D4D0-4BFF-B9B9-80D7B06E6977}">
      <dsp:nvSpPr>
        <dsp:cNvPr id="0" name=""/>
        <dsp:cNvSpPr/>
      </dsp:nvSpPr>
      <dsp:spPr>
        <a:xfrm rot="5400000">
          <a:off x="2316963" y="-922565"/>
          <a:ext cx="1288894" cy="314674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hlinkClick xmlns:r="http://schemas.openxmlformats.org/officeDocument/2006/relationships" r:id="rId1"/>
            </a:rPr>
            <a:t>https://github.com/dvdmrk/fitnesstracker</a:t>
          </a:r>
          <a:endParaRPr lang="en-US" sz="2000" kern="1200" dirty="0"/>
        </a:p>
      </dsp:txBody>
      <dsp:txXfrm rot="-5400000">
        <a:off x="1388040" y="69277"/>
        <a:ext cx="3083822" cy="1163056"/>
      </dsp:txXfrm>
    </dsp:sp>
    <dsp:sp modelId="{4B7FA0C5-45BF-4FB9-9E7B-506031A82513}">
      <dsp:nvSpPr>
        <dsp:cNvPr id="0" name=""/>
        <dsp:cNvSpPr/>
      </dsp:nvSpPr>
      <dsp:spPr>
        <a:xfrm rot="5400000">
          <a:off x="-297437" y="2091513"/>
          <a:ext cx="1982914" cy="13880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Sign up for AWS Free Tier</a:t>
          </a:r>
        </a:p>
      </dsp:txBody>
      <dsp:txXfrm rot="-5400000">
        <a:off x="1" y="2488096"/>
        <a:ext cx="1388039" cy="594875"/>
      </dsp:txXfrm>
    </dsp:sp>
    <dsp:sp modelId="{7D9A254D-54B1-4CC4-B03E-7E3E8DD7A3C1}">
      <dsp:nvSpPr>
        <dsp:cNvPr id="0" name=""/>
        <dsp:cNvSpPr/>
      </dsp:nvSpPr>
      <dsp:spPr>
        <a:xfrm rot="5400000">
          <a:off x="2316963" y="865152"/>
          <a:ext cx="1288894" cy="314674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hlinkClick xmlns:r="http://schemas.openxmlformats.org/officeDocument/2006/relationships" r:id="rId2"/>
            </a:rPr>
            <a:t>https://aws.amazon.com/free/</a:t>
          </a:r>
          <a:r>
            <a:rPr lang="en-US" sz="2000" kern="1200" dirty="0"/>
            <a:t> </a:t>
          </a:r>
        </a:p>
      </dsp:txBody>
      <dsp:txXfrm rot="-5400000">
        <a:off x="1388040" y="1856995"/>
        <a:ext cx="3083822" cy="1163056"/>
      </dsp:txXfrm>
    </dsp:sp>
    <dsp:sp modelId="{016F57E5-FC1E-4C14-B5D2-9CF360ED9B63}">
      <dsp:nvSpPr>
        <dsp:cNvPr id="0" name=""/>
        <dsp:cNvSpPr/>
      </dsp:nvSpPr>
      <dsp:spPr>
        <a:xfrm rot="5400000">
          <a:off x="-297437" y="3879230"/>
          <a:ext cx="1982914" cy="138803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Download .NET Core 2.2.3 SDK </a:t>
          </a:r>
        </a:p>
      </dsp:txBody>
      <dsp:txXfrm rot="-5400000">
        <a:off x="1" y="4275813"/>
        <a:ext cx="1388039" cy="594875"/>
      </dsp:txXfrm>
    </dsp:sp>
    <dsp:sp modelId="{125A6043-EBCC-4EB9-88B1-BAAF82E76310}">
      <dsp:nvSpPr>
        <dsp:cNvPr id="0" name=""/>
        <dsp:cNvSpPr/>
      </dsp:nvSpPr>
      <dsp:spPr>
        <a:xfrm rot="5400000">
          <a:off x="2316963" y="2652870"/>
          <a:ext cx="1288894" cy="314674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hlinkClick xmlns:r="http://schemas.openxmlformats.org/officeDocument/2006/relationships" r:id="rId3"/>
            </a:rPr>
            <a:t>https://dotnet.microsoft.com/download/dotnet-core/2.2</a:t>
          </a:r>
          <a:endParaRPr lang="en-US" sz="2000" kern="1200" dirty="0"/>
        </a:p>
      </dsp:txBody>
      <dsp:txXfrm rot="-5400000">
        <a:off x="1388040" y="3644713"/>
        <a:ext cx="3083822" cy="1163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71D0A-A9A0-4B5A-8F7C-BA67B267E894}">
      <dsp:nvSpPr>
        <dsp:cNvPr id="0" name=""/>
        <dsp:cNvSpPr/>
      </dsp:nvSpPr>
      <dsp:spPr>
        <a:xfrm>
          <a:off x="0" y="0"/>
          <a:ext cx="5000327" cy="144598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err="1"/>
            <a:t>FullStack</a:t>
          </a:r>
          <a:r>
            <a:rPr lang="en-US" sz="3600" kern="1200" dirty="0"/>
            <a:t> Developers</a:t>
          </a:r>
        </a:p>
      </dsp:txBody>
      <dsp:txXfrm>
        <a:off x="42352" y="42352"/>
        <a:ext cx="3317805" cy="1361284"/>
      </dsp:txXfrm>
    </dsp:sp>
    <dsp:sp modelId="{C15A6193-B70A-4E96-A7FE-3737B63B9F7B}">
      <dsp:nvSpPr>
        <dsp:cNvPr id="0" name=""/>
        <dsp:cNvSpPr/>
      </dsp:nvSpPr>
      <dsp:spPr>
        <a:xfrm>
          <a:off x="418777" y="1708895"/>
          <a:ext cx="5000327" cy="144598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Backend Developers</a:t>
          </a:r>
        </a:p>
      </dsp:txBody>
      <dsp:txXfrm>
        <a:off x="461129" y="1751247"/>
        <a:ext cx="3556953" cy="1361284"/>
      </dsp:txXfrm>
    </dsp:sp>
    <dsp:sp modelId="{C31E5D70-08AC-4FAB-A0EF-2B343CF07ACE}">
      <dsp:nvSpPr>
        <dsp:cNvPr id="0" name=""/>
        <dsp:cNvSpPr/>
      </dsp:nvSpPr>
      <dsp:spPr>
        <a:xfrm>
          <a:off x="831304" y="3417791"/>
          <a:ext cx="5000327" cy="144598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Implementing HATEOS</a:t>
          </a:r>
        </a:p>
      </dsp:txBody>
      <dsp:txXfrm>
        <a:off x="873656" y="3460143"/>
        <a:ext cx="3563203" cy="1361284"/>
      </dsp:txXfrm>
    </dsp:sp>
    <dsp:sp modelId="{EF0151C7-2EA5-4DCC-ADFB-6D9C80D65909}">
      <dsp:nvSpPr>
        <dsp:cNvPr id="0" name=""/>
        <dsp:cNvSpPr/>
      </dsp:nvSpPr>
      <dsp:spPr>
        <a:xfrm>
          <a:off x="1250081" y="5126686"/>
          <a:ext cx="5000327" cy="144598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Kafka/ </a:t>
          </a:r>
          <a:r>
            <a:rPr lang="en-US" sz="3600" kern="1200" dirty="0" err="1"/>
            <a:t>Dyanmo</a:t>
          </a:r>
          <a:r>
            <a:rPr lang="en-US" sz="3600" kern="1200" dirty="0"/>
            <a:t> Service Per API</a:t>
          </a:r>
        </a:p>
      </dsp:txBody>
      <dsp:txXfrm>
        <a:off x="1292433" y="5169038"/>
        <a:ext cx="3556953" cy="1361284"/>
      </dsp:txXfrm>
    </dsp:sp>
    <dsp:sp modelId="{64788CDB-2A42-4208-A57F-AFB3FBB85B71}">
      <dsp:nvSpPr>
        <dsp:cNvPr id="0" name=""/>
        <dsp:cNvSpPr/>
      </dsp:nvSpPr>
      <dsp:spPr>
        <a:xfrm>
          <a:off x="4060434" y="1107495"/>
          <a:ext cx="939892" cy="93989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271910" y="1107495"/>
        <a:ext cx="516940" cy="707269"/>
      </dsp:txXfrm>
    </dsp:sp>
    <dsp:sp modelId="{28932F93-AC43-47EC-98E5-9FD99BFF132A}">
      <dsp:nvSpPr>
        <dsp:cNvPr id="0" name=""/>
        <dsp:cNvSpPr/>
      </dsp:nvSpPr>
      <dsp:spPr>
        <a:xfrm>
          <a:off x="4479212" y="2816391"/>
          <a:ext cx="939892" cy="93989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90688" y="2816391"/>
        <a:ext cx="516940" cy="707269"/>
      </dsp:txXfrm>
    </dsp:sp>
    <dsp:sp modelId="{E8F443B9-D183-4413-8C46-E66CE6CBEA02}">
      <dsp:nvSpPr>
        <dsp:cNvPr id="0" name=""/>
        <dsp:cNvSpPr/>
      </dsp:nvSpPr>
      <dsp:spPr>
        <a:xfrm>
          <a:off x="4891739" y="4525286"/>
          <a:ext cx="939892" cy="93989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103215" y="4525286"/>
        <a:ext cx="516940" cy="7072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EC2276-867A-4AA9-83EB-57629AA5B8DF}">
      <dsp:nvSpPr>
        <dsp:cNvPr id="0" name=""/>
        <dsp:cNvSpPr/>
      </dsp:nvSpPr>
      <dsp:spPr>
        <a:xfrm>
          <a:off x="0" y="30801"/>
          <a:ext cx="5188624" cy="959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API:</a:t>
          </a:r>
        </a:p>
      </dsp:txBody>
      <dsp:txXfrm>
        <a:off x="46834" y="77635"/>
        <a:ext cx="5094956" cy="865732"/>
      </dsp:txXfrm>
    </dsp:sp>
    <dsp:sp modelId="{AAF9F8AA-1884-424C-8244-04D0D594B517}">
      <dsp:nvSpPr>
        <dsp:cNvPr id="0" name=""/>
        <dsp:cNvSpPr/>
      </dsp:nvSpPr>
      <dsp:spPr>
        <a:xfrm>
          <a:off x="0" y="990201"/>
          <a:ext cx="5188624" cy="2121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739"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Design</a:t>
          </a:r>
        </a:p>
        <a:p>
          <a:pPr marL="285750" lvl="1" indent="-285750" algn="l" defTabSz="1422400">
            <a:lnSpc>
              <a:spcPct val="90000"/>
            </a:lnSpc>
            <a:spcBef>
              <a:spcPct val="0"/>
            </a:spcBef>
            <a:spcAft>
              <a:spcPct val="20000"/>
            </a:spcAft>
            <a:buChar char="•"/>
          </a:pPr>
          <a:r>
            <a:rPr lang="en-US" sz="3200" kern="1200"/>
            <a:t>Development</a:t>
          </a:r>
        </a:p>
        <a:p>
          <a:pPr marL="285750" lvl="1" indent="-285750" algn="l" defTabSz="1422400">
            <a:lnSpc>
              <a:spcPct val="90000"/>
            </a:lnSpc>
            <a:spcBef>
              <a:spcPct val="0"/>
            </a:spcBef>
            <a:spcAft>
              <a:spcPct val="20000"/>
            </a:spcAft>
            <a:buChar char="•"/>
          </a:pPr>
          <a:r>
            <a:rPr lang="en-US" sz="3200" kern="1200"/>
            <a:t>Testing</a:t>
          </a:r>
        </a:p>
        <a:p>
          <a:pPr marL="285750" lvl="1" indent="-285750" algn="l" defTabSz="1422400">
            <a:lnSpc>
              <a:spcPct val="90000"/>
            </a:lnSpc>
            <a:spcBef>
              <a:spcPct val="0"/>
            </a:spcBef>
            <a:spcAft>
              <a:spcPct val="20000"/>
            </a:spcAft>
            <a:buChar char="•"/>
          </a:pPr>
          <a:r>
            <a:rPr lang="en-US" sz="3200" kern="1200"/>
            <a:t>Documentation</a:t>
          </a:r>
        </a:p>
      </dsp:txBody>
      <dsp:txXfrm>
        <a:off x="0" y="990201"/>
        <a:ext cx="5188624" cy="21217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6DD1B-E384-487E-8130-389B4AE0C764}">
      <dsp:nvSpPr>
        <dsp:cNvPr id="0" name=""/>
        <dsp:cNvSpPr/>
      </dsp:nvSpPr>
      <dsp:spPr>
        <a:xfrm rot="10800000">
          <a:off x="3657585" y="0"/>
          <a:ext cx="6400814" cy="1112219"/>
        </a:xfrm>
        <a:prstGeom prst="homePlate">
          <a:avLst/>
        </a:prstGeom>
        <a:blipFill rotWithShape="1">
          <a:blip xmlns:r="http://schemas.openxmlformats.org/officeDocument/2006/relationships" r:embed="rId1">
            <a:duotone>
              <a:schemeClr val="accent5">
                <a:hueOff val="0"/>
                <a:satOff val="0"/>
                <a:lumOff val="0"/>
                <a:alphaOff val="0"/>
                <a:shade val="36000"/>
                <a:satMod val="120000"/>
              </a:schemeClr>
              <a:schemeClr val="accent5">
                <a:hueOff val="0"/>
                <a:satOff val="0"/>
                <a:lumOff val="0"/>
                <a:alphaOff val="0"/>
                <a:tint val="40000"/>
              </a:schemeClr>
            </a:duotone>
          </a:blip>
          <a:tile tx="0" ty="0" sx="60000" sy="59000" flip="none" algn="tl"/>
        </a:blipFill>
        <a:ln>
          <a:noFill/>
        </a:ln>
        <a:effectLst>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045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https://linkedin/in/DaveWritesCode</a:t>
          </a:r>
          <a:endParaRPr lang="en-US" sz="2400" kern="1200" dirty="0">
            <a:solidFill>
              <a:schemeClr val="bg1"/>
            </a:solidFill>
          </a:endParaRPr>
        </a:p>
      </dsp:txBody>
      <dsp:txXfrm rot="10800000">
        <a:off x="3935640" y="0"/>
        <a:ext cx="6122759" cy="1112219"/>
      </dsp:txXfrm>
    </dsp:sp>
    <dsp:sp modelId="{3CE585DD-396D-4E53-8E6D-6212C981AE9F}">
      <dsp:nvSpPr>
        <dsp:cNvPr id="0" name=""/>
        <dsp:cNvSpPr/>
      </dsp:nvSpPr>
      <dsp:spPr>
        <a:xfrm>
          <a:off x="2505099" y="38296"/>
          <a:ext cx="1112219" cy="1112219"/>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02F6430B-6B19-4397-B42F-A5450D9CFBD8}">
      <dsp:nvSpPr>
        <dsp:cNvPr id="0" name=""/>
        <dsp:cNvSpPr/>
      </dsp:nvSpPr>
      <dsp:spPr>
        <a:xfrm rot="10800000">
          <a:off x="3657585" y="1387160"/>
          <a:ext cx="6400814" cy="1112219"/>
        </a:xfrm>
        <a:prstGeom prst="homePlate">
          <a:avLst/>
        </a:prstGeom>
        <a:blipFill rotWithShape="1">
          <a:blip xmlns:r="http://schemas.openxmlformats.org/officeDocument/2006/relationships" r:embed="rId1">
            <a:duotone>
              <a:schemeClr val="accent5">
                <a:hueOff val="-10661560"/>
                <a:satOff val="6060"/>
                <a:lumOff val="-5000"/>
                <a:alphaOff val="0"/>
                <a:shade val="36000"/>
                <a:satMod val="120000"/>
              </a:schemeClr>
              <a:schemeClr val="accent5">
                <a:hueOff val="-10661560"/>
                <a:satOff val="6060"/>
                <a:lumOff val="-5000"/>
                <a:alphaOff val="0"/>
                <a:tint val="40000"/>
              </a:schemeClr>
            </a:duotone>
          </a:blip>
          <a:tile tx="0" ty="0" sx="60000" sy="59000" flip="none" algn="tl"/>
        </a:blipFill>
        <a:ln>
          <a:noFill/>
        </a:ln>
        <a:effectLst>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0458"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https://github.com/dvdmrk</a:t>
          </a:r>
          <a:endParaRPr lang="en-US" sz="3200" kern="1200" dirty="0">
            <a:solidFill>
              <a:schemeClr val="bg1"/>
            </a:solidFill>
          </a:endParaRPr>
        </a:p>
      </dsp:txBody>
      <dsp:txXfrm rot="10800000">
        <a:off x="3935640" y="1387160"/>
        <a:ext cx="6122759" cy="1112219"/>
      </dsp:txXfrm>
    </dsp:sp>
    <dsp:sp modelId="{118B2E2A-4A43-4A11-8924-452AD7182A80}">
      <dsp:nvSpPr>
        <dsp:cNvPr id="0" name=""/>
        <dsp:cNvSpPr/>
      </dsp:nvSpPr>
      <dsp:spPr>
        <a:xfrm>
          <a:off x="2533094" y="1454527"/>
          <a:ext cx="1112219" cy="1112219"/>
        </a:xfrm>
        <a:prstGeom prst="ellipse">
          <a:avLst/>
        </a:prstGeom>
        <a:blipFill>
          <a:blip xmlns:r="http://schemas.openxmlformats.org/officeDocument/2006/relationships"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0FA9D36-C4F7-45F9-8449-518C0AC621A4}">
      <dsp:nvSpPr>
        <dsp:cNvPr id="0" name=""/>
        <dsp:cNvSpPr/>
      </dsp:nvSpPr>
      <dsp:spPr>
        <a:xfrm rot="10800000">
          <a:off x="3657585" y="2889420"/>
          <a:ext cx="6400814" cy="1160400"/>
        </a:xfrm>
        <a:prstGeom prst="homePlate">
          <a:avLst/>
        </a:prstGeom>
        <a:blipFill rotWithShape="1">
          <a:blip xmlns:r="http://schemas.openxmlformats.org/officeDocument/2006/relationships" r:embed="rId1">
            <a:duotone>
              <a:schemeClr val="accent5">
                <a:hueOff val="-21323121"/>
                <a:satOff val="12119"/>
                <a:lumOff val="-10000"/>
                <a:alphaOff val="0"/>
                <a:shade val="36000"/>
                <a:satMod val="120000"/>
              </a:schemeClr>
              <a:schemeClr val="accent5">
                <a:hueOff val="-21323121"/>
                <a:satOff val="12119"/>
                <a:lumOff val="-10000"/>
                <a:alphaOff val="0"/>
                <a:tint val="40000"/>
              </a:schemeClr>
            </a:duotone>
          </a:blip>
          <a:tile tx="0" ty="0" sx="60000" sy="59000" flip="none" algn="tl"/>
        </a:blipFill>
        <a:ln>
          <a:noFill/>
        </a:ln>
        <a:effectLst>
          <a:softEdge rad="1270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0458"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hlinkClick xmlns:r="http://schemas.openxmlformats.org/officeDocument/2006/relationships" r:id="rId8">
                <a:extLst>
                  <a:ext uri="{A12FA001-AC4F-418D-AE19-62706E023703}">
                    <ahyp:hlinkClr xmlns:ahyp="http://schemas.microsoft.com/office/drawing/2018/hyperlinkcolor" val="tx"/>
                  </a:ext>
                </a:extLst>
              </a:hlinkClick>
            </a:rPr>
            <a:t>https://DaveWritesCode.com</a:t>
          </a:r>
          <a:endParaRPr lang="en-US" sz="2800" kern="1200" dirty="0">
            <a:solidFill>
              <a:schemeClr val="bg1"/>
            </a:solidFill>
          </a:endParaRPr>
        </a:p>
      </dsp:txBody>
      <dsp:txXfrm rot="10800000">
        <a:off x="3947685" y="2889420"/>
        <a:ext cx="6110714" cy="1160400"/>
      </dsp:txXfrm>
    </dsp:sp>
    <dsp:sp modelId="{C2ACA70E-EB75-4E59-9D11-5A7C39275785}">
      <dsp:nvSpPr>
        <dsp:cNvPr id="0" name=""/>
        <dsp:cNvSpPr/>
      </dsp:nvSpPr>
      <dsp:spPr>
        <a:xfrm>
          <a:off x="2570342" y="2922842"/>
          <a:ext cx="1112219" cy="1112219"/>
        </a:xfrm>
        <a:prstGeom prst="ellipse">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639B7-4833-48BF-8AEF-66C2A56123E3}" type="datetimeFigureOut">
              <a:rPr lang="en-US" smtClean="0"/>
              <a:t>8/20/2019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CD712-6CD6-4E5B-B791-AEF2CC2AA519}" type="slidenum">
              <a:rPr lang="en-US" smtClean="0"/>
              <a:t>‹#›</a:t>
            </a:fld>
            <a:endParaRPr lang="en-US"/>
          </a:p>
        </p:txBody>
      </p:sp>
    </p:spTree>
    <p:extLst>
      <p:ext uri="{BB962C8B-B14F-4D97-AF65-F5344CB8AC3E}">
        <p14:creationId xmlns:p14="http://schemas.microsoft.com/office/powerpoint/2010/main" val="314337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 Being that this is a workshop and today we’re going to be building the backend of a fitness application, I think we should start this off with an exercise.</a:t>
            </a:r>
          </a:p>
          <a:p>
            <a:endParaRPr lang="en-US" dirty="0"/>
          </a:p>
          <a:p>
            <a:r>
              <a:rPr lang="en-US" dirty="0"/>
              <a:t>An exercise that I know everyone can do is, meet someone new. After all, that’s what today is all about. Learning, growing, community. So please, take a few minutes to learn something about someone you don’t know. </a:t>
            </a:r>
          </a:p>
          <a:p>
            <a:r>
              <a:rPr lang="en-US" dirty="0"/>
              <a:t>A the end, there will be a pop quiz and whoever remembers the most get’s an invite to my wedding. </a:t>
            </a:r>
          </a:p>
          <a:p>
            <a:endParaRPr lang="en-US" dirty="0"/>
          </a:p>
          <a:p>
            <a:r>
              <a:rPr lang="en-US" dirty="0"/>
              <a:t>If you were hoping I meant a physical exercise, that’s on Friday in this room, myself and Tony Thigpen will be presenting Refactoring your Health.</a:t>
            </a:r>
          </a:p>
        </p:txBody>
      </p:sp>
      <p:sp>
        <p:nvSpPr>
          <p:cNvPr id="4" name="Slide Number Placeholder 3"/>
          <p:cNvSpPr>
            <a:spLocks noGrp="1"/>
          </p:cNvSpPr>
          <p:nvPr>
            <p:ph type="sldNum" sz="quarter" idx="5"/>
          </p:nvPr>
        </p:nvSpPr>
        <p:spPr/>
        <p:txBody>
          <a:bodyPr/>
          <a:lstStyle/>
          <a:p>
            <a:fld id="{22FCD712-6CD6-4E5B-B791-AEF2CC2AA519}" type="slidenum">
              <a:rPr lang="en-US" smtClean="0"/>
              <a:t>2</a:t>
            </a:fld>
            <a:endParaRPr lang="en-US"/>
          </a:p>
        </p:txBody>
      </p:sp>
    </p:spTree>
    <p:extLst>
      <p:ext uri="{BB962C8B-B14F-4D97-AF65-F5344CB8AC3E}">
        <p14:creationId xmlns:p14="http://schemas.microsoft.com/office/powerpoint/2010/main" val="2243591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authenticate between services was one of the first questions I was tasked to answer when I started working with microservices. The implementation I went with back then was the Service to Service flow using </a:t>
            </a:r>
            <a:r>
              <a:rPr lang="en-US" dirty="0" err="1"/>
              <a:t>Oauth</a:t>
            </a:r>
            <a:r>
              <a:rPr lang="en-US" dirty="0"/>
              <a:t> and Azure API Management Gateway.</a:t>
            </a:r>
          </a:p>
        </p:txBody>
      </p:sp>
      <p:sp>
        <p:nvSpPr>
          <p:cNvPr id="4" name="Slide Number Placeholder 3"/>
          <p:cNvSpPr>
            <a:spLocks noGrp="1"/>
          </p:cNvSpPr>
          <p:nvPr>
            <p:ph type="sldNum" sz="quarter" idx="5"/>
          </p:nvPr>
        </p:nvSpPr>
        <p:spPr/>
        <p:txBody>
          <a:bodyPr/>
          <a:lstStyle/>
          <a:p>
            <a:fld id="{22FCD712-6CD6-4E5B-B791-AEF2CC2AA519}" type="slidenum">
              <a:rPr lang="en-US" smtClean="0"/>
              <a:t>23</a:t>
            </a:fld>
            <a:endParaRPr lang="en-US"/>
          </a:p>
        </p:txBody>
      </p:sp>
    </p:spTree>
    <p:extLst>
      <p:ext uri="{BB962C8B-B14F-4D97-AF65-F5344CB8AC3E}">
        <p14:creationId xmlns:p14="http://schemas.microsoft.com/office/powerpoint/2010/main" val="2993988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HATEOS is a great goal, but so is </a:t>
            </a:r>
            <a:r>
              <a:rPr lang="en-US" dirty="0" err="1"/>
              <a:t>GraphQL</a:t>
            </a:r>
            <a:r>
              <a:rPr lang="en-US" dirty="0"/>
              <a:t> and it would rank 0 on here. The goal of this workshop is that if you’re new to writing APIs, you try to make them as consumable as the timeframe allows you. </a:t>
            </a:r>
          </a:p>
        </p:txBody>
      </p:sp>
      <p:sp>
        <p:nvSpPr>
          <p:cNvPr id="4" name="Slide Number Placeholder 3"/>
          <p:cNvSpPr>
            <a:spLocks noGrp="1"/>
          </p:cNvSpPr>
          <p:nvPr>
            <p:ph type="sldNum" sz="quarter" idx="5"/>
          </p:nvPr>
        </p:nvSpPr>
        <p:spPr/>
        <p:txBody>
          <a:bodyPr/>
          <a:lstStyle/>
          <a:p>
            <a:fld id="{22FCD712-6CD6-4E5B-B791-AEF2CC2AA519}" type="slidenum">
              <a:rPr lang="en-US" smtClean="0"/>
              <a:t>25</a:t>
            </a:fld>
            <a:endParaRPr lang="en-US"/>
          </a:p>
        </p:txBody>
      </p:sp>
    </p:spTree>
    <p:extLst>
      <p:ext uri="{BB962C8B-B14F-4D97-AF65-F5344CB8AC3E}">
        <p14:creationId xmlns:p14="http://schemas.microsoft.com/office/powerpoint/2010/main" val="2953700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part of the workshop where things really get bonkers. I want to wait until everyone is caught up before I talk about this.</a:t>
            </a:r>
          </a:p>
          <a:p>
            <a:endParaRPr lang="en-US" dirty="0"/>
          </a:p>
          <a:p>
            <a:r>
              <a:rPr lang="en-US" dirty="0"/>
              <a:t>The Microservices we build today will communicate via HTTP. They will authenticate via HTTP. They will error via HTTP. </a:t>
            </a:r>
          </a:p>
          <a:p>
            <a:endParaRPr lang="en-US" dirty="0"/>
          </a:p>
          <a:p>
            <a:r>
              <a:rPr lang="en-US" dirty="0"/>
              <a:t>This is probably some of the easiest code to follow so I want to make sure I take some time to talk about the problem this pattern solves.</a:t>
            </a:r>
          </a:p>
        </p:txBody>
      </p:sp>
      <p:sp>
        <p:nvSpPr>
          <p:cNvPr id="4" name="Slide Number Placeholder 3"/>
          <p:cNvSpPr>
            <a:spLocks noGrp="1"/>
          </p:cNvSpPr>
          <p:nvPr>
            <p:ph type="sldNum" sz="quarter" idx="5"/>
          </p:nvPr>
        </p:nvSpPr>
        <p:spPr/>
        <p:txBody>
          <a:bodyPr/>
          <a:lstStyle/>
          <a:p>
            <a:fld id="{22FCD712-6CD6-4E5B-B791-AEF2CC2AA519}" type="slidenum">
              <a:rPr lang="en-US" smtClean="0"/>
              <a:t>26</a:t>
            </a:fld>
            <a:endParaRPr lang="en-US"/>
          </a:p>
        </p:txBody>
      </p:sp>
    </p:spTree>
    <p:extLst>
      <p:ext uri="{BB962C8B-B14F-4D97-AF65-F5344CB8AC3E}">
        <p14:creationId xmlns:p14="http://schemas.microsoft.com/office/powerpoint/2010/main" val="3311550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a Cache DB and keep it updated by rehydrating it with the DB when values change. </a:t>
            </a:r>
          </a:p>
        </p:txBody>
      </p:sp>
      <p:sp>
        <p:nvSpPr>
          <p:cNvPr id="4" name="Slide Number Placeholder 3"/>
          <p:cNvSpPr>
            <a:spLocks noGrp="1"/>
          </p:cNvSpPr>
          <p:nvPr>
            <p:ph type="sldNum" sz="quarter" idx="5"/>
          </p:nvPr>
        </p:nvSpPr>
        <p:spPr/>
        <p:txBody>
          <a:bodyPr/>
          <a:lstStyle/>
          <a:p>
            <a:fld id="{22FCD712-6CD6-4E5B-B791-AEF2CC2AA519}" type="slidenum">
              <a:rPr lang="en-US" smtClean="0"/>
              <a:t>28</a:t>
            </a:fld>
            <a:endParaRPr lang="en-US"/>
          </a:p>
        </p:txBody>
      </p:sp>
    </p:spTree>
    <p:extLst>
      <p:ext uri="{BB962C8B-B14F-4D97-AF65-F5344CB8AC3E}">
        <p14:creationId xmlns:p14="http://schemas.microsoft.com/office/powerpoint/2010/main" val="1210336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 is a super quick single digit millisecond response time document DB. It’s AWSs NoSQL DB. </a:t>
            </a:r>
          </a:p>
          <a:p>
            <a:endParaRPr lang="en-US" dirty="0"/>
          </a:p>
          <a:p>
            <a:r>
              <a:rPr lang="en-US" dirty="0"/>
              <a:t>We use a relational database for our relational data, however in our new service we’ll be uploading the results of each set as a workout and the culmination of each routine as a workout routine, and storing a users entire workout history can offer a considerable advantage for this nonrelational piece of data as it can be loaded into memory more quickly than it can be </a:t>
            </a:r>
            <a:r>
              <a:rPr lang="en-US" dirty="0" err="1"/>
              <a:t>querried</a:t>
            </a:r>
            <a:r>
              <a:rPr lang="en-US" dirty="0"/>
              <a:t> from a </a:t>
            </a:r>
            <a:r>
              <a:rPr lang="en-US" dirty="0" err="1"/>
              <a:t>sql</a:t>
            </a:r>
            <a:r>
              <a:rPr lang="en-US" dirty="0"/>
              <a:t> database. </a:t>
            </a:r>
          </a:p>
        </p:txBody>
      </p:sp>
      <p:sp>
        <p:nvSpPr>
          <p:cNvPr id="4" name="Slide Number Placeholder 3"/>
          <p:cNvSpPr>
            <a:spLocks noGrp="1"/>
          </p:cNvSpPr>
          <p:nvPr>
            <p:ph type="sldNum" sz="quarter" idx="5"/>
          </p:nvPr>
        </p:nvSpPr>
        <p:spPr/>
        <p:txBody>
          <a:bodyPr/>
          <a:lstStyle/>
          <a:p>
            <a:fld id="{22FCD712-6CD6-4E5B-B791-AEF2CC2AA519}" type="slidenum">
              <a:rPr lang="en-US" smtClean="0"/>
              <a:t>30</a:t>
            </a:fld>
            <a:endParaRPr lang="en-US"/>
          </a:p>
        </p:txBody>
      </p:sp>
    </p:spTree>
    <p:extLst>
      <p:ext uri="{BB962C8B-B14F-4D97-AF65-F5344CB8AC3E}">
        <p14:creationId xmlns:p14="http://schemas.microsoft.com/office/powerpoint/2010/main" val="599061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currently an API implementation of the Pub Sub pattern making the microservices “event driven”; however there’s a better implementation still in development for the next presentation of this workshop using SQS to queue and receive messages, SNS to fan those messages to multiple subscribers. There are other non cloud implementations such as Rabbit MQ. </a:t>
            </a:r>
          </a:p>
          <a:p>
            <a:endParaRPr lang="en-US" dirty="0"/>
          </a:p>
          <a:p>
            <a:r>
              <a:rPr lang="en-US" dirty="0"/>
              <a:t>There are two pattern in this chapter that will help you implement and evolve your technologies.</a:t>
            </a:r>
          </a:p>
        </p:txBody>
      </p:sp>
      <p:sp>
        <p:nvSpPr>
          <p:cNvPr id="4" name="Slide Number Placeholder 3"/>
          <p:cNvSpPr>
            <a:spLocks noGrp="1"/>
          </p:cNvSpPr>
          <p:nvPr>
            <p:ph type="sldNum" sz="quarter" idx="5"/>
          </p:nvPr>
        </p:nvSpPr>
        <p:spPr/>
        <p:txBody>
          <a:bodyPr/>
          <a:lstStyle/>
          <a:p>
            <a:fld id="{22FCD712-6CD6-4E5B-B791-AEF2CC2AA519}" type="slidenum">
              <a:rPr lang="en-US" smtClean="0"/>
              <a:t>31</a:t>
            </a:fld>
            <a:endParaRPr lang="en-US"/>
          </a:p>
        </p:txBody>
      </p:sp>
    </p:spTree>
    <p:extLst>
      <p:ext uri="{BB962C8B-B14F-4D97-AF65-F5344CB8AC3E}">
        <p14:creationId xmlns:p14="http://schemas.microsoft.com/office/powerpoint/2010/main" val="42643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find out who I’m talking to in here. </a:t>
            </a:r>
          </a:p>
          <a:p>
            <a:r>
              <a:rPr lang="en-US" dirty="0"/>
              <a:t>Are there any front end developers?</a:t>
            </a:r>
          </a:p>
          <a:p>
            <a:r>
              <a:rPr lang="en-US" dirty="0" err="1"/>
              <a:t>Fullstack</a:t>
            </a:r>
            <a:r>
              <a:rPr lang="en-US" dirty="0"/>
              <a:t> developers?</a:t>
            </a:r>
          </a:p>
          <a:p>
            <a:r>
              <a:rPr lang="en-US" dirty="0"/>
              <a:t>Who’s building restful APIs?</a:t>
            </a:r>
          </a:p>
          <a:p>
            <a:r>
              <a:rPr lang="en-US" dirty="0"/>
              <a:t>Who’s implementing HATEOS APIs?</a:t>
            </a:r>
          </a:p>
          <a:p>
            <a:r>
              <a:rPr lang="en-US" dirty="0"/>
              <a:t>Who’s already working with microservices?</a:t>
            </a:r>
          </a:p>
        </p:txBody>
      </p:sp>
      <p:sp>
        <p:nvSpPr>
          <p:cNvPr id="4" name="Slide Number Placeholder 3"/>
          <p:cNvSpPr>
            <a:spLocks noGrp="1"/>
          </p:cNvSpPr>
          <p:nvPr>
            <p:ph type="sldNum" sz="quarter" idx="5"/>
          </p:nvPr>
        </p:nvSpPr>
        <p:spPr/>
        <p:txBody>
          <a:bodyPr/>
          <a:lstStyle/>
          <a:p>
            <a:fld id="{22FCD712-6CD6-4E5B-B791-AEF2CC2AA519}" type="slidenum">
              <a:rPr lang="en-US" smtClean="0"/>
              <a:t>9</a:t>
            </a:fld>
            <a:endParaRPr lang="en-US"/>
          </a:p>
        </p:txBody>
      </p:sp>
    </p:spTree>
    <p:extLst>
      <p:ext uri="{BB962C8B-B14F-4D97-AF65-F5344CB8AC3E}">
        <p14:creationId xmlns:p14="http://schemas.microsoft.com/office/powerpoint/2010/main" val="2998211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ORM, we’re going to implement it. Actually .NET is going to implement it for us, and we’re going to build with it.</a:t>
            </a:r>
          </a:p>
        </p:txBody>
      </p:sp>
      <p:sp>
        <p:nvSpPr>
          <p:cNvPr id="4" name="Slide Number Placeholder 3"/>
          <p:cNvSpPr>
            <a:spLocks noGrp="1"/>
          </p:cNvSpPr>
          <p:nvPr>
            <p:ph type="sldNum" sz="quarter" idx="5"/>
          </p:nvPr>
        </p:nvSpPr>
        <p:spPr/>
        <p:txBody>
          <a:bodyPr/>
          <a:lstStyle/>
          <a:p>
            <a:fld id="{22FCD712-6CD6-4E5B-B791-AEF2CC2AA519}" type="slidenum">
              <a:rPr lang="en-US" smtClean="0"/>
              <a:t>12</a:t>
            </a:fld>
            <a:endParaRPr lang="en-US"/>
          </a:p>
        </p:txBody>
      </p:sp>
    </p:spTree>
    <p:extLst>
      <p:ext uri="{BB962C8B-B14F-4D97-AF65-F5344CB8AC3E}">
        <p14:creationId xmlns:p14="http://schemas.microsoft.com/office/powerpoint/2010/main" val="848703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Identity Store for .NET it builds out user profiles and sign ups, in chapter 3 we’re going to build it out and expose it as an API.</a:t>
            </a:r>
          </a:p>
        </p:txBody>
      </p:sp>
      <p:sp>
        <p:nvSpPr>
          <p:cNvPr id="4" name="Slide Number Placeholder 3"/>
          <p:cNvSpPr>
            <a:spLocks noGrp="1"/>
          </p:cNvSpPr>
          <p:nvPr>
            <p:ph type="sldNum" sz="quarter" idx="5"/>
          </p:nvPr>
        </p:nvSpPr>
        <p:spPr/>
        <p:txBody>
          <a:bodyPr/>
          <a:lstStyle/>
          <a:p>
            <a:fld id="{22FCD712-6CD6-4E5B-B791-AEF2CC2AA519}" type="slidenum">
              <a:rPr lang="en-US" smtClean="0"/>
              <a:t>13</a:t>
            </a:fld>
            <a:endParaRPr lang="en-US"/>
          </a:p>
        </p:txBody>
      </p:sp>
    </p:spTree>
    <p:extLst>
      <p:ext uri="{BB962C8B-B14F-4D97-AF65-F5344CB8AC3E}">
        <p14:creationId xmlns:p14="http://schemas.microsoft.com/office/powerpoint/2010/main" val="264460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get a lot of practice with this today. Dependency Injection decouples the creation of an object from its instantiation. </a:t>
            </a:r>
          </a:p>
        </p:txBody>
      </p:sp>
      <p:sp>
        <p:nvSpPr>
          <p:cNvPr id="4" name="Slide Number Placeholder 3"/>
          <p:cNvSpPr>
            <a:spLocks noGrp="1"/>
          </p:cNvSpPr>
          <p:nvPr>
            <p:ph type="sldNum" sz="quarter" idx="5"/>
          </p:nvPr>
        </p:nvSpPr>
        <p:spPr/>
        <p:txBody>
          <a:bodyPr/>
          <a:lstStyle/>
          <a:p>
            <a:fld id="{22FCD712-6CD6-4E5B-B791-AEF2CC2AA519}" type="slidenum">
              <a:rPr lang="en-US" smtClean="0"/>
              <a:t>15</a:t>
            </a:fld>
            <a:endParaRPr lang="en-US"/>
          </a:p>
        </p:txBody>
      </p:sp>
    </p:spTree>
    <p:extLst>
      <p:ext uri="{BB962C8B-B14F-4D97-AF65-F5344CB8AC3E}">
        <p14:creationId xmlns:p14="http://schemas.microsoft.com/office/powerpoint/2010/main" val="2128844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 Components replace Partial Views in .NET Core</a:t>
            </a:r>
          </a:p>
        </p:txBody>
      </p:sp>
      <p:sp>
        <p:nvSpPr>
          <p:cNvPr id="4" name="Slide Number Placeholder 3"/>
          <p:cNvSpPr>
            <a:spLocks noGrp="1"/>
          </p:cNvSpPr>
          <p:nvPr>
            <p:ph type="sldNum" sz="quarter" idx="5"/>
          </p:nvPr>
        </p:nvSpPr>
        <p:spPr/>
        <p:txBody>
          <a:bodyPr/>
          <a:lstStyle/>
          <a:p>
            <a:fld id="{22FCD712-6CD6-4E5B-B791-AEF2CC2AA519}" type="slidenum">
              <a:rPr lang="en-US" smtClean="0"/>
              <a:t>16</a:t>
            </a:fld>
            <a:endParaRPr lang="en-US"/>
          </a:p>
        </p:txBody>
      </p:sp>
    </p:spTree>
    <p:extLst>
      <p:ext uri="{BB962C8B-B14F-4D97-AF65-F5344CB8AC3E}">
        <p14:creationId xmlns:p14="http://schemas.microsoft.com/office/powerpoint/2010/main" val="3580122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FCD712-6CD6-4E5B-B791-AEF2CC2AA519}" type="slidenum">
              <a:rPr lang="en-US" smtClean="0"/>
              <a:t>17</a:t>
            </a:fld>
            <a:endParaRPr lang="en-US"/>
          </a:p>
        </p:txBody>
      </p:sp>
    </p:spTree>
    <p:extLst>
      <p:ext uri="{BB962C8B-B14F-4D97-AF65-F5344CB8AC3E}">
        <p14:creationId xmlns:p14="http://schemas.microsoft.com/office/powerpoint/2010/main" val="21986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going too deep into the theoretical…</a:t>
            </a:r>
          </a:p>
        </p:txBody>
      </p:sp>
      <p:sp>
        <p:nvSpPr>
          <p:cNvPr id="4" name="Slide Number Placeholder 3"/>
          <p:cNvSpPr>
            <a:spLocks noGrp="1"/>
          </p:cNvSpPr>
          <p:nvPr>
            <p:ph type="sldNum" sz="quarter" idx="5"/>
          </p:nvPr>
        </p:nvSpPr>
        <p:spPr/>
        <p:txBody>
          <a:bodyPr/>
          <a:lstStyle/>
          <a:p>
            <a:fld id="{22FCD712-6CD6-4E5B-B791-AEF2CC2AA519}" type="slidenum">
              <a:rPr lang="en-US" smtClean="0"/>
              <a:t>18</a:t>
            </a:fld>
            <a:endParaRPr lang="en-US"/>
          </a:p>
        </p:txBody>
      </p:sp>
    </p:spTree>
    <p:extLst>
      <p:ext uri="{BB962C8B-B14F-4D97-AF65-F5344CB8AC3E}">
        <p14:creationId xmlns:p14="http://schemas.microsoft.com/office/powerpoint/2010/main" val="364075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application we are going to sign and send our own JSON Web Tokens. As outlined in the picture above, each token has a header, a payload, and a signature. We are also going to be implementing our own signature, “CodePaLOUsa2019!” one rule of these signatures is that they need to be at least 16 characters. We will be passing the tokens back with a payload of the </a:t>
            </a:r>
            <a:r>
              <a:rPr lang="en-US" dirty="0" err="1"/>
              <a:t>ClaimType</a:t>
            </a:r>
            <a:r>
              <a:rPr lang="en-US" dirty="0"/>
              <a:t> </a:t>
            </a:r>
            <a:r>
              <a:rPr lang="en-US" dirty="0" err="1"/>
              <a:t>NameIdentifier</a:t>
            </a:r>
            <a:r>
              <a:rPr lang="en-US" dirty="0"/>
              <a:t>, and the </a:t>
            </a:r>
            <a:r>
              <a:rPr lang="en-US" dirty="0" err="1"/>
              <a:t>ClaimType</a:t>
            </a:r>
            <a:r>
              <a:rPr lang="en-US" dirty="0"/>
              <a:t> Role.</a:t>
            </a:r>
          </a:p>
        </p:txBody>
      </p:sp>
      <p:sp>
        <p:nvSpPr>
          <p:cNvPr id="4" name="Slide Number Placeholder 3"/>
          <p:cNvSpPr>
            <a:spLocks noGrp="1"/>
          </p:cNvSpPr>
          <p:nvPr>
            <p:ph type="sldNum" sz="quarter" idx="5"/>
          </p:nvPr>
        </p:nvSpPr>
        <p:spPr/>
        <p:txBody>
          <a:bodyPr/>
          <a:lstStyle/>
          <a:p>
            <a:fld id="{22FCD712-6CD6-4E5B-B791-AEF2CC2AA519}" type="slidenum">
              <a:rPr lang="en-US" smtClean="0"/>
              <a:t>22</a:t>
            </a:fld>
            <a:endParaRPr lang="en-US"/>
          </a:p>
        </p:txBody>
      </p:sp>
    </p:spTree>
    <p:extLst>
      <p:ext uri="{BB962C8B-B14F-4D97-AF65-F5344CB8AC3E}">
        <p14:creationId xmlns:p14="http://schemas.microsoft.com/office/powerpoint/2010/main" val="251298653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8/20/2019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8/20/2019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8/20/2019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8/20/2019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8/20/2019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8/20/2019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8/20/2019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8/20/2019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8/20/2019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diagramQuickStyle" Target="../diagrams/quickStyle3.xml"/><Relationship Id="rId11" Type="http://schemas.openxmlformats.org/officeDocument/2006/relationships/image" Target="../media/image10.png"/><Relationship Id="rId5" Type="http://schemas.openxmlformats.org/officeDocument/2006/relationships/diagramLayout" Target="../diagrams/layout3.xml"/><Relationship Id="rId10" Type="http://schemas.microsoft.com/office/2007/relationships/hdphoto" Target="../media/hdphoto2.wdp"/><Relationship Id="rId4" Type="http://schemas.openxmlformats.org/officeDocument/2006/relationships/diagramData" Target="../diagrams/data3.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9.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qsrautomations.com/company/careers/"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vewritescode.com/" TargetMode="External"/><Relationship Id="rId2" Type="http://schemas.openxmlformats.org/officeDocument/2006/relationships/image" Target="../media/image5.jpg"/><Relationship Id="rId1" Type="http://schemas.openxmlformats.org/officeDocument/2006/relationships/slideLayout" Target="../slideLayouts/slideLayout9.xml"/><Relationship Id="rId5" Type="http://schemas.openxmlformats.org/officeDocument/2006/relationships/hyperlink" Target="https://github.com/dvdmrk" TargetMode="External"/><Relationship Id="rId4" Type="http://schemas.openxmlformats.org/officeDocument/2006/relationships/hyperlink" Target="https://linkedin/in/davewritescode"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6.jpg"/><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1.wdp"/><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diagramData" Target="../diagrams/data1.xml"/><Relationship Id="rId5" Type="http://schemas.microsoft.com/office/2007/relationships/hdphoto" Target="../media/hdphoto2.wdp"/><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diagramQuickStyle" Target="../diagrams/quickStyle2.xml"/><Relationship Id="rId5" Type="http://schemas.openxmlformats.org/officeDocument/2006/relationships/image" Target="../media/image7.png"/><Relationship Id="rId10" Type="http://schemas.openxmlformats.org/officeDocument/2006/relationships/diagramLayout" Target="../diagrams/layout2.xml"/><Relationship Id="rId4" Type="http://schemas.microsoft.com/office/2007/relationships/hdphoto" Target="../media/hdphoto1.wdp"/><Relationship Id="rId9"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968AE-8A1C-42DF-A8CB-ACB8F35B53A8}"/>
              </a:ext>
            </a:extLst>
          </p:cNvPr>
          <p:cNvSpPr>
            <a:spLocks noGrp="1"/>
          </p:cNvSpPr>
          <p:nvPr>
            <p:ph type="ctrTitle"/>
          </p:nvPr>
        </p:nvSpPr>
        <p:spPr/>
        <p:txBody>
          <a:bodyPr/>
          <a:lstStyle/>
          <a:p>
            <a:r>
              <a:rPr lang="en-US" dirty="0"/>
              <a:t>The Agile Developers survival Guide	</a:t>
            </a:r>
          </a:p>
        </p:txBody>
      </p:sp>
      <p:sp>
        <p:nvSpPr>
          <p:cNvPr id="3" name="Subtitle 2">
            <a:extLst>
              <a:ext uri="{FF2B5EF4-FFF2-40B4-BE49-F238E27FC236}">
                <a16:creationId xmlns:a16="http://schemas.microsoft.com/office/drawing/2014/main" id="{7FD8ABF3-97C2-4DC6-B8AB-6A687EDA9F6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44267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3" name="Oval 192">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4" name="Oval 193">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95" name="Rectangle 19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mage result for the strangler pattern">
            <a:extLst>
              <a:ext uri="{FF2B5EF4-FFF2-40B4-BE49-F238E27FC236}">
                <a16:creationId xmlns:a16="http://schemas.microsoft.com/office/drawing/2014/main" id="{3DA3A321-EFCF-4500-BA9A-A2CDEC34E2F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1574" y="505223"/>
            <a:ext cx="7628849" cy="306016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7" name="Rectangle 196">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5">
              <a:alphaModFix amt="9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FE9BE91-FC6C-4ACD-8F56-B917EAB2B53D}"/>
              </a:ext>
            </a:extLst>
          </p:cNvPr>
          <p:cNvSpPr>
            <a:spLocks noGrp="1"/>
          </p:cNvSpPr>
          <p:nvPr>
            <p:ph type="title"/>
          </p:nvPr>
        </p:nvSpPr>
        <p:spPr>
          <a:xfrm>
            <a:off x="1285456" y="4162031"/>
            <a:ext cx="4543683" cy="1767141"/>
          </a:xfrm>
        </p:spPr>
        <p:txBody>
          <a:bodyPr vert="horz" lIns="91440" tIns="45720" rIns="91440" bIns="45720" rtlCol="0" anchor="ctr">
            <a:normAutofit/>
          </a:bodyPr>
          <a:lstStyle/>
          <a:p>
            <a:pPr algn="r"/>
            <a:r>
              <a:rPr lang="en-US" sz="5000" dirty="0"/>
              <a:t>The strangler pattern</a:t>
            </a:r>
          </a:p>
        </p:txBody>
      </p:sp>
      <p:sp>
        <p:nvSpPr>
          <p:cNvPr id="4" name="Text Placeholder 3">
            <a:extLst>
              <a:ext uri="{FF2B5EF4-FFF2-40B4-BE49-F238E27FC236}">
                <a16:creationId xmlns:a16="http://schemas.microsoft.com/office/drawing/2014/main" id="{C87EEAB1-80AD-4E9C-BCF6-2BFE53E626F1}"/>
              </a:ext>
            </a:extLst>
          </p:cNvPr>
          <p:cNvSpPr>
            <a:spLocks noGrp="1"/>
          </p:cNvSpPr>
          <p:nvPr>
            <p:ph type="body" sz="half" idx="2"/>
          </p:nvPr>
        </p:nvSpPr>
        <p:spPr>
          <a:xfrm>
            <a:off x="6217920" y="4170410"/>
            <a:ext cx="4699221" cy="1767141"/>
          </a:xfrm>
        </p:spPr>
        <p:txBody>
          <a:bodyPr vert="horz" lIns="91440" tIns="45720" rIns="91440" bIns="45720" rtlCol="0" anchor="ctr">
            <a:normAutofit/>
          </a:bodyPr>
          <a:lstStyle/>
          <a:p>
            <a:pPr>
              <a:lnSpc>
                <a:spcPct val="90000"/>
              </a:lnSpc>
            </a:pPr>
            <a:r>
              <a:rPr lang="en-US" sz="2200" b="1" u="sng" dirty="0">
                <a:solidFill>
                  <a:schemeClr val="tx1"/>
                </a:solidFill>
              </a:rPr>
              <a:t>This is what we’re doing today:</a:t>
            </a:r>
          </a:p>
          <a:p>
            <a:pPr marL="160020" indent="-342900">
              <a:lnSpc>
                <a:spcPct val="90000"/>
              </a:lnSpc>
              <a:buFont typeface="+mj-lt"/>
              <a:buAutoNum type="arabicPeriod"/>
            </a:pPr>
            <a:r>
              <a:rPr lang="en-US" sz="1800" dirty="0">
                <a:solidFill>
                  <a:schemeClr val="tx1"/>
                </a:solidFill>
              </a:rPr>
              <a:t>Separating the Logic and Presentation Layers of an MVC Application</a:t>
            </a:r>
          </a:p>
          <a:p>
            <a:pPr marL="160020" indent="-342900">
              <a:lnSpc>
                <a:spcPct val="90000"/>
              </a:lnSpc>
              <a:buFont typeface="+mj-lt"/>
              <a:buAutoNum type="arabicPeriod"/>
            </a:pPr>
            <a:r>
              <a:rPr lang="en-US" sz="1800" dirty="0">
                <a:solidFill>
                  <a:schemeClr val="tx1"/>
                </a:solidFill>
              </a:rPr>
              <a:t>Creating a new feature as a service</a:t>
            </a:r>
          </a:p>
          <a:p>
            <a:pPr marL="160020" indent="-342900">
              <a:lnSpc>
                <a:spcPct val="90000"/>
              </a:lnSpc>
              <a:buFont typeface="+mj-lt"/>
              <a:buAutoNum type="arabicPeriod"/>
            </a:pPr>
            <a:r>
              <a:rPr lang="en-US" sz="1800" dirty="0">
                <a:solidFill>
                  <a:schemeClr val="tx1"/>
                </a:solidFill>
              </a:rPr>
              <a:t>Replacing existing </a:t>
            </a:r>
            <a:r>
              <a:rPr lang="en-US" sz="1800" dirty="0" err="1">
                <a:solidFill>
                  <a:schemeClr val="tx1"/>
                </a:solidFill>
              </a:rPr>
              <a:t>funcationality</a:t>
            </a:r>
            <a:endParaRPr lang="en-US" sz="1800" dirty="0">
              <a:solidFill>
                <a:schemeClr val="tx1"/>
              </a:solidFill>
            </a:endParaRPr>
          </a:p>
        </p:txBody>
      </p:sp>
      <p:sp>
        <p:nvSpPr>
          <p:cNvPr id="198" name="Rectangle 19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9" name="Oval 19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0" name="Oval 199">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57134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3719-A3CE-4842-A8A8-97F1C505F122}"/>
              </a:ext>
            </a:extLst>
          </p:cNvPr>
          <p:cNvSpPr>
            <a:spLocks noGrp="1"/>
          </p:cNvSpPr>
          <p:nvPr>
            <p:ph type="ctrTitle"/>
          </p:nvPr>
        </p:nvSpPr>
        <p:spPr>
          <a:xfrm>
            <a:off x="1388065" y="1862768"/>
            <a:ext cx="5423978" cy="2214282"/>
          </a:xfrm>
        </p:spPr>
        <p:txBody>
          <a:bodyPr>
            <a:normAutofit fontScale="90000"/>
          </a:bodyPr>
          <a:lstStyle/>
          <a:p>
            <a:pPr algn="r"/>
            <a:r>
              <a:rPr lang="en-US" sz="8800" dirty="0"/>
              <a:t>Chapter 1) </a:t>
            </a:r>
            <a:br>
              <a:rPr lang="en-US" sz="8800" dirty="0"/>
            </a:br>
            <a:r>
              <a:rPr lang="en-US" sz="8800" dirty="0"/>
              <a:t>N-tier Architecture</a:t>
            </a:r>
          </a:p>
        </p:txBody>
      </p:sp>
      <p:sp>
        <p:nvSpPr>
          <p:cNvPr id="3" name="Subtitle 2">
            <a:extLst>
              <a:ext uri="{FF2B5EF4-FFF2-40B4-BE49-F238E27FC236}">
                <a16:creationId xmlns:a16="http://schemas.microsoft.com/office/drawing/2014/main" id="{D6B20D71-9C44-44C9-80CE-E70CC7CB23CB}"/>
              </a:ext>
            </a:extLst>
          </p:cNvPr>
          <p:cNvSpPr>
            <a:spLocks noGrp="1"/>
          </p:cNvSpPr>
          <p:nvPr>
            <p:ph type="subTitle" idx="1"/>
          </p:nvPr>
        </p:nvSpPr>
        <p:spPr>
          <a:xfrm>
            <a:off x="8091947" y="1678210"/>
            <a:ext cx="2989007" cy="3443988"/>
          </a:xfrm>
        </p:spPr>
        <p:txBody>
          <a:bodyPr anchor="ctr">
            <a:normAutofit/>
          </a:bodyPr>
          <a:lstStyle/>
          <a:p>
            <a:r>
              <a:rPr lang="en-US" sz="2000">
                <a:solidFill>
                  <a:srgbClr val="000000"/>
                </a:solidFill>
              </a:rPr>
              <a:t>Any system consisting of at least 3 layers. Typically separated into: Data Management, Presentation, and Logic.</a:t>
            </a:r>
          </a:p>
        </p:txBody>
      </p:sp>
    </p:spTree>
    <p:extLst>
      <p:ext uri="{BB962C8B-B14F-4D97-AF65-F5344CB8AC3E}">
        <p14:creationId xmlns:p14="http://schemas.microsoft.com/office/powerpoint/2010/main" val="3817742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323CA3A-A0FC-4978-97AC-F30344F3E8B2}"/>
              </a:ext>
            </a:extLst>
          </p:cNvPr>
          <p:cNvSpPr>
            <a:spLocks noGrp="1"/>
          </p:cNvSpPr>
          <p:nvPr>
            <p:ph type="ctrTitle"/>
          </p:nvPr>
        </p:nvSpPr>
        <p:spPr>
          <a:xfrm>
            <a:off x="1051560" y="643468"/>
            <a:ext cx="9966960" cy="3592432"/>
          </a:xfrm>
        </p:spPr>
        <p:txBody>
          <a:bodyPr>
            <a:normAutofit/>
          </a:bodyPr>
          <a:lstStyle/>
          <a:p>
            <a:r>
              <a:rPr lang="en-US" dirty="0"/>
              <a:t>Entity Framework</a:t>
            </a:r>
          </a:p>
        </p:txBody>
      </p:sp>
      <p:sp>
        <p:nvSpPr>
          <p:cNvPr id="10" name="Rectangle 9">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4020C31-79C5-45EA-9918-FF8A674A1639}"/>
              </a:ext>
            </a:extLst>
          </p:cNvPr>
          <p:cNvSpPr>
            <a:spLocks noGrp="1"/>
          </p:cNvSpPr>
          <p:nvPr>
            <p:ph type="subTitle" idx="1"/>
          </p:nvPr>
        </p:nvSpPr>
        <p:spPr>
          <a:xfrm>
            <a:off x="1069848" y="4913336"/>
            <a:ext cx="7891272" cy="1069848"/>
          </a:xfrm>
        </p:spPr>
        <p:txBody>
          <a:bodyPr>
            <a:normAutofit/>
          </a:bodyPr>
          <a:lstStyle/>
          <a:p>
            <a:endParaRPr lang="en-US" dirty="0">
              <a:solidFill>
                <a:srgbClr val="000000"/>
              </a:solidFill>
            </a:endParaRPr>
          </a:p>
        </p:txBody>
      </p:sp>
      <p:grpSp>
        <p:nvGrpSpPr>
          <p:cNvPr id="12" name="Group 11">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10245590" y="5111496"/>
            <a:chExt cx="1080904" cy="1080902"/>
          </a:xfrm>
        </p:grpSpPr>
        <p:sp>
          <p:nvSpPr>
            <p:cNvPr id="13" name="Oval 12">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68577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D5F1-7966-4317-8537-2A2B347BD336}"/>
              </a:ext>
            </a:extLst>
          </p:cNvPr>
          <p:cNvSpPr>
            <a:spLocks noGrp="1"/>
          </p:cNvSpPr>
          <p:nvPr>
            <p:ph type="ctrTitle"/>
          </p:nvPr>
        </p:nvSpPr>
        <p:spPr/>
        <p:txBody>
          <a:bodyPr/>
          <a:lstStyle/>
          <a:p>
            <a:r>
              <a:rPr lang="en-US" dirty="0"/>
              <a:t>ASP.NET Identity</a:t>
            </a:r>
          </a:p>
        </p:txBody>
      </p:sp>
      <p:sp>
        <p:nvSpPr>
          <p:cNvPr id="3" name="Subtitle 2">
            <a:extLst>
              <a:ext uri="{FF2B5EF4-FFF2-40B4-BE49-F238E27FC236}">
                <a16:creationId xmlns:a16="http://schemas.microsoft.com/office/drawing/2014/main" id="{EAB756EC-9A81-4248-982F-460CC9AE302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6257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2C87-EE37-4CC6-80DF-0B5942857E35}"/>
              </a:ext>
            </a:extLst>
          </p:cNvPr>
          <p:cNvSpPr>
            <a:spLocks noGrp="1"/>
          </p:cNvSpPr>
          <p:nvPr>
            <p:ph type="ctrTitle"/>
          </p:nvPr>
        </p:nvSpPr>
        <p:spPr/>
        <p:txBody>
          <a:bodyPr/>
          <a:lstStyle/>
          <a:p>
            <a:r>
              <a:rPr lang="en-US" dirty="0" err="1"/>
              <a:t>Automapper</a:t>
            </a:r>
            <a:endParaRPr lang="en-US" dirty="0"/>
          </a:p>
        </p:txBody>
      </p:sp>
      <p:sp>
        <p:nvSpPr>
          <p:cNvPr id="3" name="Subtitle 2">
            <a:extLst>
              <a:ext uri="{FF2B5EF4-FFF2-40B4-BE49-F238E27FC236}">
                <a16:creationId xmlns:a16="http://schemas.microsoft.com/office/drawing/2014/main" id="{5108A5B3-C35F-40B7-99DB-49DED49AC9B3}"/>
              </a:ext>
            </a:extLst>
          </p:cNvPr>
          <p:cNvSpPr>
            <a:spLocks noGrp="1"/>
          </p:cNvSpPr>
          <p:nvPr>
            <p:ph type="subTitle" idx="1"/>
          </p:nvPr>
        </p:nvSpPr>
        <p:spPr/>
        <p:txBody>
          <a:bodyPr/>
          <a:lstStyle/>
          <a:p>
            <a:r>
              <a:rPr lang="en-US" dirty="0"/>
              <a:t>If Jimmy </a:t>
            </a:r>
            <a:r>
              <a:rPr lang="en-US" dirty="0" err="1"/>
              <a:t>Bogard</a:t>
            </a:r>
            <a:r>
              <a:rPr lang="en-US" dirty="0"/>
              <a:t> is here, ask him to leave.</a:t>
            </a:r>
          </a:p>
        </p:txBody>
      </p:sp>
    </p:spTree>
    <p:extLst>
      <p:ext uri="{BB962C8B-B14F-4D97-AF65-F5344CB8AC3E}">
        <p14:creationId xmlns:p14="http://schemas.microsoft.com/office/powerpoint/2010/main" val="942553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2C87-EE37-4CC6-80DF-0B5942857E35}"/>
              </a:ext>
            </a:extLst>
          </p:cNvPr>
          <p:cNvSpPr>
            <a:spLocks noGrp="1"/>
          </p:cNvSpPr>
          <p:nvPr>
            <p:ph type="ctrTitle"/>
          </p:nvPr>
        </p:nvSpPr>
        <p:spPr/>
        <p:txBody>
          <a:bodyPr/>
          <a:lstStyle/>
          <a:p>
            <a:r>
              <a:rPr lang="en-US" dirty="0"/>
              <a:t>.NET Core DI</a:t>
            </a:r>
          </a:p>
        </p:txBody>
      </p:sp>
      <p:sp>
        <p:nvSpPr>
          <p:cNvPr id="3" name="Subtitle 2">
            <a:extLst>
              <a:ext uri="{FF2B5EF4-FFF2-40B4-BE49-F238E27FC236}">
                <a16:creationId xmlns:a16="http://schemas.microsoft.com/office/drawing/2014/main" id="{5108A5B3-C35F-40B7-99DB-49DED49AC9B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6383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2C87-EE37-4CC6-80DF-0B5942857E35}"/>
              </a:ext>
            </a:extLst>
          </p:cNvPr>
          <p:cNvSpPr>
            <a:spLocks noGrp="1"/>
          </p:cNvSpPr>
          <p:nvPr>
            <p:ph type="ctrTitle"/>
          </p:nvPr>
        </p:nvSpPr>
        <p:spPr/>
        <p:txBody>
          <a:bodyPr/>
          <a:lstStyle/>
          <a:p>
            <a:r>
              <a:rPr lang="en-US" dirty="0" err="1"/>
              <a:t>ViewComponent</a:t>
            </a:r>
            <a:endParaRPr lang="en-US" dirty="0"/>
          </a:p>
        </p:txBody>
      </p:sp>
      <p:sp>
        <p:nvSpPr>
          <p:cNvPr id="3" name="Subtitle 2">
            <a:extLst>
              <a:ext uri="{FF2B5EF4-FFF2-40B4-BE49-F238E27FC236}">
                <a16:creationId xmlns:a16="http://schemas.microsoft.com/office/drawing/2014/main" id="{5108A5B3-C35F-40B7-99DB-49DED49AC9B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8807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8" name="Oval 137">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9" name="Oval 138">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41" name="Rectangle 14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5" name="Rectangle 14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5">
              <a:alphaModFix amt="9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38F41F-16D3-4C9F-B56D-F1784E1A5F9F}"/>
              </a:ext>
            </a:extLst>
          </p:cNvPr>
          <p:cNvSpPr>
            <a:spLocks noGrp="1"/>
          </p:cNvSpPr>
          <p:nvPr>
            <p:ph type="title"/>
          </p:nvPr>
        </p:nvSpPr>
        <p:spPr>
          <a:xfrm>
            <a:off x="1285456" y="4162031"/>
            <a:ext cx="4543683" cy="1767141"/>
          </a:xfrm>
        </p:spPr>
        <p:txBody>
          <a:bodyPr vert="horz" lIns="91440" tIns="45720" rIns="91440" bIns="45720" rtlCol="0" anchor="ctr">
            <a:normAutofit/>
          </a:bodyPr>
          <a:lstStyle/>
          <a:p>
            <a:pPr algn="r"/>
            <a:r>
              <a:rPr lang="en-US" sz="4600"/>
              <a:t>What are Microservices?</a:t>
            </a:r>
          </a:p>
        </p:txBody>
      </p:sp>
      <p:sp>
        <p:nvSpPr>
          <p:cNvPr id="4" name="Text Placeholder 3">
            <a:extLst>
              <a:ext uri="{FF2B5EF4-FFF2-40B4-BE49-F238E27FC236}">
                <a16:creationId xmlns:a16="http://schemas.microsoft.com/office/drawing/2014/main" id="{ADD38B35-B07D-4201-BA9C-FD2791FF2E8F}"/>
              </a:ext>
            </a:extLst>
          </p:cNvPr>
          <p:cNvSpPr>
            <a:spLocks noGrp="1"/>
          </p:cNvSpPr>
          <p:nvPr>
            <p:ph type="body" sz="half" idx="2"/>
          </p:nvPr>
        </p:nvSpPr>
        <p:spPr>
          <a:xfrm>
            <a:off x="6217920" y="4170410"/>
            <a:ext cx="4699221" cy="1767141"/>
          </a:xfrm>
        </p:spPr>
        <p:txBody>
          <a:bodyPr vert="horz" lIns="91440" tIns="45720" rIns="91440" bIns="45720" rtlCol="0" anchor="ctr">
            <a:normAutofit/>
          </a:bodyPr>
          <a:lstStyle/>
          <a:p>
            <a:pPr indent="-182880">
              <a:lnSpc>
                <a:spcPct val="90000"/>
              </a:lnSpc>
              <a:buFont typeface="Wingdings" pitchFamily="2" charset="2"/>
              <a:buChar char="§"/>
            </a:pPr>
            <a:endParaRPr lang="en-US" sz="1800" dirty="0">
              <a:solidFill>
                <a:schemeClr val="tx1"/>
              </a:solidFill>
            </a:endParaRPr>
          </a:p>
        </p:txBody>
      </p:sp>
      <p:sp>
        <p:nvSpPr>
          <p:cNvPr id="147" name="Rectangle 14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9" name="Oval 14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1" name="Oval 15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Content Placeholder 4">
            <a:extLst>
              <a:ext uri="{FF2B5EF4-FFF2-40B4-BE49-F238E27FC236}">
                <a16:creationId xmlns:a16="http://schemas.microsoft.com/office/drawing/2014/main" id="{8EE24F56-3F36-4963-BEE3-143AE584B1C6}"/>
              </a:ext>
            </a:extLst>
          </p:cNvPr>
          <p:cNvSpPr>
            <a:spLocks noGrp="1"/>
          </p:cNvSpPr>
          <p:nvPr>
            <p:ph idx="1"/>
          </p:nvPr>
        </p:nvSpPr>
        <p:spPr/>
        <p:txBody>
          <a:bodyPr/>
          <a:lstStyle/>
          <a:p>
            <a:endParaRPr lang="en-US" dirty="0"/>
          </a:p>
        </p:txBody>
      </p:sp>
      <p:pic>
        <p:nvPicPr>
          <p:cNvPr id="6" name="Picture 6" descr="Center for Ants (Zoolander) meme">
            <a:extLst>
              <a:ext uri="{FF2B5EF4-FFF2-40B4-BE49-F238E27FC236}">
                <a16:creationId xmlns:a16="http://schemas.microsoft.com/office/drawing/2014/main" id="{5F59F20C-B4C8-432E-BA68-1570970FE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2163" y="-109017"/>
            <a:ext cx="6887485" cy="439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0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ubtitle 2">
            <a:extLst>
              <a:ext uri="{FF2B5EF4-FFF2-40B4-BE49-F238E27FC236}">
                <a16:creationId xmlns:a16="http://schemas.microsoft.com/office/drawing/2014/main" id="{D6B20D71-9C44-44C9-80CE-E70CC7CB23CB}"/>
              </a:ext>
            </a:extLst>
          </p:cNvPr>
          <p:cNvSpPr>
            <a:spLocks noGrp="1"/>
          </p:cNvSpPr>
          <p:nvPr>
            <p:ph type="subTitle" idx="1"/>
          </p:nvPr>
        </p:nvSpPr>
        <p:spPr>
          <a:xfrm>
            <a:off x="7937524" y="2064730"/>
            <a:ext cx="2942706" cy="2728536"/>
          </a:xfrm>
        </p:spPr>
        <p:txBody>
          <a:bodyPr anchor="ctr">
            <a:normAutofit fontScale="92500" lnSpcReduction="20000"/>
          </a:bodyPr>
          <a:lstStyle/>
          <a:p>
            <a:r>
              <a:rPr lang="en-US" sz="2400" dirty="0">
                <a:solidFill>
                  <a:schemeClr val="tx2"/>
                </a:solidFill>
              </a:rPr>
              <a:t>Microservices are independently developable, deployable, and scalable services centered around business capabilities that work together to resolve business objectives.</a:t>
            </a:r>
          </a:p>
        </p:txBody>
      </p:sp>
      <p:grpSp>
        <p:nvGrpSpPr>
          <p:cNvPr id="25" name="Group 24">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26" name="Oval 25">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E5363719-A3CE-4842-A8A8-97F1C505F122}"/>
              </a:ext>
            </a:extLst>
          </p:cNvPr>
          <p:cNvSpPr>
            <a:spLocks noGrp="1"/>
          </p:cNvSpPr>
          <p:nvPr>
            <p:ph type="ctrTitle"/>
          </p:nvPr>
        </p:nvSpPr>
        <p:spPr>
          <a:xfrm>
            <a:off x="1717507" y="1316890"/>
            <a:ext cx="4606394" cy="4224216"/>
          </a:xfrm>
        </p:spPr>
        <p:txBody>
          <a:bodyPr>
            <a:normAutofit/>
          </a:bodyPr>
          <a:lstStyle/>
          <a:p>
            <a:pPr algn="ctr"/>
            <a:r>
              <a:rPr lang="en-US" sz="6000" dirty="0">
                <a:solidFill>
                  <a:srgbClr val="FFFFFF"/>
                </a:solidFill>
              </a:rPr>
              <a:t>Chapter 2) </a:t>
            </a:r>
            <a:br>
              <a:rPr lang="en-US" sz="6000" dirty="0">
                <a:solidFill>
                  <a:srgbClr val="FFFFFF"/>
                </a:solidFill>
              </a:rPr>
            </a:br>
            <a:r>
              <a:rPr lang="en-US" sz="6000" dirty="0">
                <a:solidFill>
                  <a:srgbClr val="FFFFFF"/>
                </a:solidFill>
              </a:rPr>
              <a:t>MICROSERVICE Architecture</a:t>
            </a:r>
          </a:p>
        </p:txBody>
      </p:sp>
      <p:sp>
        <p:nvSpPr>
          <p:cNvPr id="29" name="Rectangle 28">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8874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2F57-3C55-4DAB-9FC1-8C92CDD308A8}"/>
              </a:ext>
            </a:extLst>
          </p:cNvPr>
          <p:cNvSpPr>
            <a:spLocks noGrp="1"/>
          </p:cNvSpPr>
          <p:nvPr>
            <p:ph type="ctrTitle"/>
          </p:nvPr>
        </p:nvSpPr>
        <p:spPr/>
        <p:txBody>
          <a:bodyPr/>
          <a:lstStyle/>
          <a:p>
            <a:r>
              <a:rPr lang="en-US" sz="6000" dirty="0"/>
              <a:t>Configure Swagger</a:t>
            </a:r>
            <a:br>
              <a:rPr lang="en-US" sz="6000" dirty="0"/>
            </a:br>
            <a:r>
              <a:rPr lang="en-US" sz="6000" dirty="0"/>
              <a:t>Duplicate crud</a:t>
            </a:r>
            <a:br>
              <a:rPr lang="en-US" sz="6000" dirty="0"/>
            </a:br>
            <a:r>
              <a:rPr lang="en-US" sz="6000" dirty="0"/>
              <a:t>build a new project</a:t>
            </a:r>
          </a:p>
        </p:txBody>
      </p:sp>
      <p:sp>
        <p:nvSpPr>
          <p:cNvPr id="3" name="Subtitle 2">
            <a:extLst>
              <a:ext uri="{FF2B5EF4-FFF2-40B4-BE49-F238E27FC236}">
                <a16:creationId xmlns:a16="http://schemas.microsoft.com/office/drawing/2014/main" id="{AFFCA782-42D3-49DB-949B-B5A87C9931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1912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ABABA-35BB-4ACD-B601-635589B6BE6F}"/>
              </a:ext>
            </a:extLst>
          </p:cNvPr>
          <p:cNvSpPr>
            <a:spLocks noGrp="1"/>
          </p:cNvSpPr>
          <p:nvPr>
            <p:ph type="ctrTitle"/>
          </p:nvPr>
        </p:nvSpPr>
        <p:spPr/>
        <p:txBody>
          <a:bodyPr/>
          <a:lstStyle/>
          <a:p>
            <a:r>
              <a:rPr lang="en-US" sz="7000" dirty="0"/>
              <a:t>Chicken soup for the Monolith Developers soul</a:t>
            </a:r>
          </a:p>
        </p:txBody>
      </p:sp>
      <p:sp>
        <p:nvSpPr>
          <p:cNvPr id="3" name="Subtitle 2">
            <a:extLst>
              <a:ext uri="{FF2B5EF4-FFF2-40B4-BE49-F238E27FC236}">
                <a16:creationId xmlns:a16="http://schemas.microsoft.com/office/drawing/2014/main" id="{0AF5B565-9E57-4FD6-A7FF-F89233EF080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73155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6" name="Oval 145">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7" name="Oval 146">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9" name="Rectangle 14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04EC4B8-D345-4FFE-AE4D-E0147B11E04A}"/>
              </a:ext>
            </a:extLst>
          </p:cNvPr>
          <p:cNvSpPr>
            <a:spLocks noGrp="1"/>
          </p:cNvSpPr>
          <p:nvPr>
            <p:ph type="title"/>
          </p:nvPr>
        </p:nvSpPr>
        <p:spPr>
          <a:xfrm>
            <a:off x="1063752" y="978010"/>
            <a:ext cx="5188624" cy="1831344"/>
          </a:xfrm>
        </p:spPr>
        <p:txBody>
          <a:bodyPr vert="horz" lIns="91440" tIns="45720" rIns="91440" bIns="45720" rtlCol="0" anchor="ctr">
            <a:normAutofit/>
          </a:bodyPr>
          <a:lstStyle/>
          <a:p>
            <a:r>
              <a:rPr lang="en-US" sz="4800"/>
              <a:t>Why use swagger</a:t>
            </a:r>
          </a:p>
        </p:txBody>
      </p:sp>
      <p:graphicFrame>
        <p:nvGraphicFramePr>
          <p:cNvPr id="9" name="Diagram 8">
            <a:extLst>
              <a:ext uri="{FF2B5EF4-FFF2-40B4-BE49-F238E27FC236}">
                <a16:creationId xmlns:a16="http://schemas.microsoft.com/office/drawing/2014/main" id="{CBEE33BD-850B-4DC0-A796-419C5FF08ADF}"/>
              </a:ext>
            </a:extLst>
          </p:cNvPr>
          <p:cNvGraphicFramePr/>
          <p:nvPr>
            <p:extLst>
              <p:ext uri="{D42A27DB-BD31-4B8C-83A1-F6EECF244321}">
                <p14:modId xmlns:p14="http://schemas.microsoft.com/office/powerpoint/2010/main" val="2412931200"/>
              </p:ext>
            </p:extLst>
          </p:nvPr>
        </p:nvGraphicFramePr>
        <p:xfrm>
          <a:off x="915212" y="2115048"/>
          <a:ext cx="5188624" cy="31427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1" name="Rectangle 150">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32123" y="3388659"/>
            <a:ext cx="3657600" cy="80683"/>
          </a:xfrm>
          <a:prstGeom prst="rect">
            <a:avLst/>
          </a:prstGeom>
          <a:blipFill dpi="0" rotWithShape="1">
            <a:blip r:embed="rId9">
              <a:alphaModFix amt="85000"/>
              <a:lum bright="70000" contrast="-70000"/>
              <a:extLst>
                <a:ext uri="{BEBA8EAE-BF5A-486C-A8C5-ECC9F3942E4B}">
                  <a14:imgProps xmlns:a14="http://schemas.microsoft.com/office/drawing/2010/main">
                    <a14:imgLayer r:embed="rId10">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pic>
        <p:nvPicPr>
          <p:cNvPr id="3080" name="Picture 8" descr="Image result for swagger">
            <a:extLst>
              <a:ext uri="{FF2B5EF4-FFF2-40B4-BE49-F238E27FC236}">
                <a16:creationId xmlns:a16="http://schemas.microsoft.com/office/drawing/2014/main" id="{B81C9174-738E-4916-9741-C0F5A31CBA15}"/>
              </a:ext>
            </a:extLst>
          </p:cNvPr>
          <p:cNvPicPr>
            <a:picLocks noGrp="1" noChangeAspect="1" noChangeArrowheads="1"/>
          </p:cNvPicPr>
          <p:nvPr>
            <p:ph idx="1"/>
          </p:nvPr>
        </p:nvPicPr>
        <p:blipFill rotWithShape="1">
          <a:blip r:embed="rId11">
            <a:extLst>
              <a:ext uri="{28A0092B-C50C-407E-A947-70E740481C1C}">
                <a14:useLocalDpi xmlns:a14="http://schemas.microsoft.com/office/drawing/2010/main" val="0"/>
              </a:ext>
            </a:extLst>
          </a:blip>
          <a:srcRect r="1" b="1"/>
          <a:stretch/>
        </p:blipFill>
        <p:spPr bwMode="auto">
          <a:xfrm>
            <a:off x="7629144" y="1682496"/>
            <a:ext cx="3502152" cy="3502152"/>
          </a:xfrm>
          <a:custGeom>
            <a:avLst/>
            <a:gdLst>
              <a:gd name="connsiteX0" fmla="*/ 1751076 w 3502152"/>
              <a:gd name="connsiteY0" fmla="*/ 196996 h 3502152"/>
              <a:gd name="connsiteX1" fmla="*/ 3305156 w 3502152"/>
              <a:gd name="connsiteY1" fmla="*/ 1751076 h 3502152"/>
              <a:gd name="connsiteX2" fmla="*/ 1751076 w 3502152"/>
              <a:gd name="connsiteY2" fmla="*/ 3305156 h 3502152"/>
              <a:gd name="connsiteX3" fmla="*/ 196996 w 3502152"/>
              <a:gd name="connsiteY3" fmla="*/ 1751076 h 3502152"/>
              <a:gd name="connsiteX4" fmla="*/ 1751076 w 3502152"/>
              <a:gd name="connsiteY4" fmla="*/ 196996 h 3502152"/>
              <a:gd name="connsiteX5" fmla="*/ 1751076 w 3502152"/>
              <a:gd name="connsiteY5" fmla="*/ 153219 h 3502152"/>
              <a:gd name="connsiteX6" fmla="*/ 153219 w 3502152"/>
              <a:gd name="connsiteY6" fmla="*/ 1751076 h 3502152"/>
              <a:gd name="connsiteX7" fmla="*/ 1751076 w 3502152"/>
              <a:gd name="connsiteY7" fmla="*/ 3348933 h 3502152"/>
              <a:gd name="connsiteX8" fmla="*/ 3348933 w 3502152"/>
              <a:gd name="connsiteY8" fmla="*/ 1751076 h 3502152"/>
              <a:gd name="connsiteX9" fmla="*/ 1751076 w 3502152"/>
              <a:gd name="connsiteY9" fmla="*/ 153219 h 3502152"/>
              <a:gd name="connsiteX10" fmla="*/ 1751076 w 3502152"/>
              <a:gd name="connsiteY10" fmla="*/ 0 h 3502152"/>
              <a:gd name="connsiteX11" fmla="*/ 3502152 w 3502152"/>
              <a:gd name="connsiteY11" fmla="*/ 1751076 h 3502152"/>
              <a:gd name="connsiteX12" fmla="*/ 1751076 w 3502152"/>
              <a:gd name="connsiteY12" fmla="*/ 3502152 h 3502152"/>
              <a:gd name="connsiteX13" fmla="*/ 0 w 3502152"/>
              <a:gd name="connsiteY13" fmla="*/ 1751076 h 3502152"/>
              <a:gd name="connsiteX14" fmla="*/ 1751076 w 3502152"/>
              <a:gd name="connsiteY14" fmla="*/ 0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2152" h="3502152">
                <a:moveTo>
                  <a:pt x="1751076" y="196996"/>
                </a:moveTo>
                <a:cubicBezTo>
                  <a:pt x="2609371" y="196996"/>
                  <a:pt x="3305156" y="892781"/>
                  <a:pt x="3305156" y="1751076"/>
                </a:cubicBezTo>
                <a:cubicBezTo>
                  <a:pt x="3305156" y="2609371"/>
                  <a:pt x="2609371" y="3305156"/>
                  <a:pt x="1751076" y="3305156"/>
                </a:cubicBezTo>
                <a:cubicBezTo>
                  <a:pt x="892781" y="3305156"/>
                  <a:pt x="196996" y="2609371"/>
                  <a:pt x="196996" y="1751076"/>
                </a:cubicBezTo>
                <a:cubicBezTo>
                  <a:pt x="196996" y="892781"/>
                  <a:pt x="892781" y="196996"/>
                  <a:pt x="1751076" y="196996"/>
                </a:cubicBezTo>
                <a:close/>
                <a:moveTo>
                  <a:pt x="1751076" y="153219"/>
                </a:moveTo>
                <a:cubicBezTo>
                  <a:pt x="868604" y="153219"/>
                  <a:pt x="153219" y="868604"/>
                  <a:pt x="153219" y="1751076"/>
                </a:cubicBezTo>
                <a:cubicBezTo>
                  <a:pt x="153219" y="2633548"/>
                  <a:pt x="868604" y="3348933"/>
                  <a:pt x="1751076" y="3348933"/>
                </a:cubicBezTo>
                <a:cubicBezTo>
                  <a:pt x="2633548" y="3348933"/>
                  <a:pt x="3348933" y="2633548"/>
                  <a:pt x="3348933" y="1751076"/>
                </a:cubicBezTo>
                <a:cubicBezTo>
                  <a:pt x="3348933" y="868604"/>
                  <a:pt x="2633548" y="153219"/>
                  <a:pt x="1751076" y="153219"/>
                </a:cubicBezTo>
                <a:close/>
                <a:moveTo>
                  <a:pt x="1751076" y="0"/>
                </a:moveTo>
                <a:cubicBezTo>
                  <a:pt x="2718169" y="0"/>
                  <a:pt x="3502152" y="783984"/>
                  <a:pt x="3502152" y="1751076"/>
                </a:cubicBezTo>
                <a:cubicBezTo>
                  <a:pt x="3502152" y="2718169"/>
                  <a:pt x="2718169" y="3502152"/>
                  <a:pt x="1751076" y="3502152"/>
                </a:cubicBezTo>
                <a:cubicBezTo>
                  <a:pt x="783983" y="3502152"/>
                  <a:pt x="0" y="2718169"/>
                  <a:pt x="0" y="1751076"/>
                </a:cubicBezTo>
                <a:cubicBezTo>
                  <a:pt x="0" y="783984"/>
                  <a:pt x="783983" y="0"/>
                  <a:pt x="1751076" y="0"/>
                </a:cubicBezTo>
                <a:close/>
              </a:path>
            </a:pathLst>
          </a:custGeom>
          <a:noFill/>
          <a:extLst>
            <a:ext uri="{909E8E84-426E-40DD-AFC4-6F175D3DCCD1}">
              <a14:hiddenFill xmlns:a14="http://schemas.microsoft.com/office/drawing/2010/main">
                <a:solidFill>
                  <a:srgbClr val="FFFFFF"/>
                </a:solidFill>
              </a14:hiddenFill>
            </a:ext>
          </a:extLst>
        </p:spPr>
      </p:pic>
      <p:sp>
        <p:nvSpPr>
          <p:cNvPr id="153" name="Freeform: Shape 152">
            <a:extLst>
              <a:ext uri="{FF2B5EF4-FFF2-40B4-BE49-F238E27FC236}">
                <a16:creationId xmlns:a16="http://schemas.microsoft.com/office/drawing/2014/main" id="{89F78725-8B4F-43D3-B767-EB7DB0C02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0457" y="1682496"/>
            <a:ext cx="3502152" cy="3502152"/>
          </a:xfrm>
          <a:custGeom>
            <a:avLst/>
            <a:gdLst>
              <a:gd name="connsiteX0" fmla="*/ 3657600 w 7315200"/>
              <a:gd name="connsiteY0" fmla="*/ 411480 h 7315200"/>
              <a:gd name="connsiteX1" fmla="*/ 6903720 w 7315200"/>
              <a:gd name="connsiteY1" fmla="*/ 3657600 h 7315200"/>
              <a:gd name="connsiteX2" fmla="*/ 3657600 w 7315200"/>
              <a:gd name="connsiteY2" fmla="*/ 6903720 h 7315200"/>
              <a:gd name="connsiteX3" fmla="*/ 411480 w 7315200"/>
              <a:gd name="connsiteY3" fmla="*/ 3657600 h 7315200"/>
              <a:gd name="connsiteX4" fmla="*/ 3657600 w 7315200"/>
              <a:gd name="connsiteY4" fmla="*/ 411480 h 7315200"/>
              <a:gd name="connsiteX5" fmla="*/ 3657600 w 7315200"/>
              <a:gd name="connsiteY5" fmla="*/ 320040 h 7315200"/>
              <a:gd name="connsiteX6" fmla="*/ 320040 w 7315200"/>
              <a:gd name="connsiteY6" fmla="*/ 3657600 h 7315200"/>
              <a:gd name="connsiteX7" fmla="*/ 3657600 w 7315200"/>
              <a:gd name="connsiteY7" fmla="*/ 6995160 h 7315200"/>
              <a:gd name="connsiteX8" fmla="*/ 6995160 w 7315200"/>
              <a:gd name="connsiteY8" fmla="*/ 3657600 h 7315200"/>
              <a:gd name="connsiteX9" fmla="*/ 3657600 w 7315200"/>
              <a:gd name="connsiteY9" fmla="*/ 320040 h 7315200"/>
              <a:gd name="connsiteX10" fmla="*/ 3657600 w 7315200"/>
              <a:gd name="connsiteY10" fmla="*/ 0 h 7315200"/>
              <a:gd name="connsiteX11" fmla="*/ 7315200 w 7315200"/>
              <a:gd name="connsiteY11" fmla="*/ 3657600 h 7315200"/>
              <a:gd name="connsiteX12" fmla="*/ 3657600 w 7315200"/>
              <a:gd name="connsiteY12" fmla="*/ 7315200 h 7315200"/>
              <a:gd name="connsiteX13" fmla="*/ 0 w 7315200"/>
              <a:gd name="connsiteY13" fmla="*/ 3657600 h 7315200"/>
              <a:gd name="connsiteX14" fmla="*/ 3657600 w 7315200"/>
              <a:gd name="connsiteY14"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5200" h="7315200">
                <a:moveTo>
                  <a:pt x="3657600" y="411480"/>
                </a:moveTo>
                <a:cubicBezTo>
                  <a:pt x="5450383" y="411480"/>
                  <a:pt x="6903720" y="1864817"/>
                  <a:pt x="6903720" y="3657600"/>
                </a:cubicBezTo>
                <a:cubicBezTo>
                  <a:pt x="6903720" y="5450383"/>
                  <a:pt x="5450383" y="6903720"/>
                  <a:pt x="3657600" y="6903720"/>
                </a:cubicBezTo>
                <a:cubicBezTo>
                  <a:pt x="1864817" y="6903720"/>
                  <a:pt x="411480" y="5450383"/>
                  <a:pt x="411480" y="3657600"/>
                </a:cubicBezTo>
                <a:cubicBezTo>
                  <a:pt x="411480" y="1864817"/>
                  <a:pt x="1864817" y="411480"/>
                  <a:pt x="3657600" y="411480"/>
                </a:cubicBezTo>
                <a:close/>
                <a:moveTo>
                  <a:pt x="3657600" y="320040"/>
                </a:moveTo>
                <a:cubicBezTo>
                  <a:pt x="1814317" y="320040"/>
                  <a:pt x="320040" y="1814317"/>
                  <a:pt x="320040" y="3657600"/>
                </a:cubicBezTo>
                <a:cubicBezTo>
                  <a:pt x="320040" y="5500883"/>
                  <a:pt x="1814317" y="6995160"/>
                  <a:pt x="3657600" y="6995160"/>
                </a:cubicBezTo>
                <a:cubicBezTo>
                  <a:pt x="5500883" y="6995160"/>
                  <a:pt x="6995160" y="5500883"/>
                  <a:pt x="6995160" y="3657600"/>
                </a:cubicBezTo>
                <a:cubicBezTo>
                  <a:pt x="6995160" y="1814317"/>
                  <a:pt x="5500883" y="320040"/>
                  <a:pt x="3657600" y="320040"/>
                </a:cubicBezTo>
                <a:close/>
                <a:moveTo>
                  <a:pt x="3657600" y="0"/>
                </a:moveTo>
                <a:cubicBezTo>
                  <a:pt x="5677637" y="0"/>
                  <a:pt x="7315200" y="1637563"/>
                  <a:pt x="7315200" y="3657600"/>
                </a:cubicBezTo>
                <a:cubicBezTo>
                  <a:pt x="7315200" y="5677637"/>
                  <a:pt x="5677637" y="7315200"/>
                  <a:pt x="3657600" y="7315200"/>
                </a:cubicBezTo>
                <a:cubicBezTo>
                  <a:pt x="1637563" y="7315200"/>
                  <a:pt x="0" y="5677637"/>
                  <a:pt x="0" y="3657600"/>
                </a:cubicBezTo>
                <a:cubicBezTo>
                  <a:pt x="0" y="1637563"/>
                  <a:pt x="1637563" y="0"/>
                  <a:pt x="3657600" y="0"/>
                </a:cubicBezTo>
                <a:close/>
              </a:path>
            </a:pathLst>
          </a:custGeom>
          <a:blipFill dpi="0" rotWithShape="1">
            <a:blip r:embed="rId12">
              <a:alphaModFix amt="30000"/>
              <a:duotone>
                <a:prstClr val="black"/>
                <a:schemeClr val="accent1">
                  <a:tint val="45000"/>
                  <a:satMod val="400000"/>
                </a:schemeClr>
              </a:duotone>
              <a:extLst>
                <a:ext uri="{BEBA8EAE-BF5A-486C-A8C5-ECC9F3942E4B}">
                  <a14:imgProps xmlns:a14="http://schemas.microsoft.com/office/drawing/2010/main">
                    <a14:imgLayer r:embed="rId10">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nvGrpSpPr>
          <p:cNvPr id="155" name="Group 154">
            <a:extLst>
              <a:ext uri="{FF2B5EF4-FFF2-40B4-BE49-F238E27FC236}">
                <a16:creationId xmlns:a16="http://schemas.microsoft.com/office/drawing/2014/main" id="{C9B0630D-5E49-4BF7-8CF1-7DECD4B08B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6" name="Oval 155">
              <a:extLst>
                <a:ext uri="{FF2B5EF4-FFF2-40B4-BE49-F238E27FC236}">
                  <a16:creationId xmlns:a16="http://schemas.microsoft.com/office/drawing/2014/main" id="{A7E3DF29-A3BC-402A-A498-16B2DF181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7" name="Oval 156">
              <a:extLst>
                <a:ext uri="{FF2B5EF4-FFF2-40B4-BE49-F238E27FC236}">
                  <a16:creationId xmlns:a16="http://schemas.microsoft.com/office/drawing/2014/main" id="{1B14D33E-BADF-4271-ACE1-06D8199FF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 name="AutoShape 6" descr="Swagger Logo">
            <a:extLst>
              <a:ext uri="{FF2B5EF4-FFF2-40B4-BE49-F238E27FC236}">
                <a16:creationId xmlns:a16="http://schemas.microsoft.com/office/drawing/2014/main" id="{94F5A781-3676-450C-AE71-8EE063711B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934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4F70F-5609-4C02-8549-AB85BA73646C}"/>
              </a:ext>
            </a:extLst>
          </p:cNvPr>
          <p:cNvSpPr>
            <a:spLocks noGrp="1"/>
          </p:cNvSpPr>
          <p:nvPr>
            <p:ph type="ctrTitle"/>
          </p:nvPr>
        </p:nvSpPr>
        <p:spPr>
          <a:xfrm>
            <a:off x="8200102" y="1432223"/>
            <a:ext cx="2818417" cy="3357976"/>
          </a:xfrm>
        </p:spPr>
        <p:txBody>
          <a:bodyPr>
            <a:normAutofit/>
          </a:bodyPr>
          <a:lstStyle/>
          <a:p>
            <a:r>
              <a:rPr lang="en-US" sz="6000"/>
              <a:t>Chapter 3</a:t>
            </a:r>
          </a:p>
        </p:txBody>
      </p:sp>
      <p:sp>
        <p:nvSpPr>
          <p:cNvPr id="16" name="Rectangle 15">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9" name="Oval 18">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ubtitle 2">
            <a:extLst>
              <a:ext uri="{FF2B5EF4-FFF2-40B4-BE49-F238E27FC236}">
                <a16:creationId xmlns:a16="http://schemas.microsoft.com/office/drawing/2014/main" id="{AAE5BADC-CF44-48A0-9FD0-425F6BBB7654}"/>
              </a:ext>
            </a:extLst>
          </p:cNvPr>
          <p:cNvSpPr>
            <a:spLocks noGrp="1"/>
          </p:cNvSpPr>
          <p:nvPr>
            <p:ph type="subTitle" idx="1"/>
          </p:nvPr>
        </p:nvSpPr>
        <p:spPr>
          <a:xfrm>
            <a:off x="8200102" y="4790198"/>
            <a:ext cx="2818418" cy="687058"/>
          </a:xfrm>
        </p:spPr>
        <p:txBody>
          <a:bodyPr>
            <a:normAutofit/>
          </a:bodyPr>
          <a:lstStyle/>
          <a:p>
            <a:r>
              <a:rPr lang="en-US" sz="1600">
                <a:solidFill>
                  <a:srgbClr val="000000"/>
                </a:solidFill>
              </a:rPr>
              <a:t>JWT and Authentication</a:t>
            </a:r>
          </a:p>
        </p:txBody>
      </p:sp>
      <p:pic>
        <p:nvPicPr>
          <p:cNvPr id="7" name="Graphic 6" descr="Open Book">
            <a:extLst>
              <a:ext uri="{FF2B5EF4-FFF2-40B4-BE49-F238E27FC236}">
                <a16:creationId xmlns:a16="http://schemas.microsoft.com/office/drawing/2014/main" id="{77DC093D-B1EB-46BF-807C-922A026B35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0934" y="1388911"/>
            <a:ext cx="4011543" cy="4011543"/>
          </a:xfrm>
          <a:prstGeom prst="rect">
            <a:avLst/>
          </a:prstGeom>
        </p:spPr>
      </p:pic>
    </p:spTree>
    <p:extLst>
      <p:ext uri="{BB962C8B-B14F-4D97-AF65-F5344CB8AC3E}">
        <p14:creationId xmlns:p14="http://schemas.microsoft.com/office/powerpoint/2010/main" val="1813174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363C3DA-5063-4048-965B-F5FDB35CC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id="{4BE79ECB-20D1-486E-B39D-0F98D69BE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2F1DBD8-7930-4EF6-AF8F-F6A674303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D8089-5106-4FAB-A505-660877B2A418}"/>
              </a:ext>
            </a:extLst>
          </p:cNvPr>
          <p:cNvSpPr>
            <a:spLocks noGrp="1"/>
          </p:cNvSpPr>
          <p:nvPr>
            <p:ph type="ctrTitle"/>
          </p:nvPr>
        </p:nvSpPr>
        <p:spPr>
          <a:xfrm>
            <a:off x="8200102" y="1432223"/>
            <a:ext cx="2818417" cy="3357976"/>
          </a:xfrm>
        </p:spPr>
        <p:txBody>
          <a:bodyPr>
            <a:normAutofit/>
          </a:bodyPr>
          <a:lstStyle/>
          <a:p>
            <a:r>
              <a:rPr lang="en-US" sz="3400"/>
              <a:t>Jwt aUTHENTICATION</a:t>
            </a:r>
          </a:p>
        </p:txBody>
      </p:sp>
      <p:sp>
        <p:nvSpPr>
          <p:cNvPr id="77" name="Rectangle 76">
            <a:extLst>
              <a:ext uri="{FF2B5EF4-FFF2-40B4-BE49-F238E27FC236}">
                <a16:creationId xmlns:a16="http://schemas.microsoft.com/office/drawing/2014/main" id="{F39044D3-8725-4D57-BD64-A96E7C271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8DCC089B-F750-4C12-822F-DF53F4DD36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80" name="Oval 79">
              <a:extLst>
                <a:ext uri="{FF2B5EF4-FFF2-40B4-BE49-F238E27FC236}">
                  <a16:creationId xmlns:a16="http://schemas.microsoft.com/office/drawing/2014/main" id="{3CDC7132-9021-4F21-AE5A-9B9B90C98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1" name="Oval 80">
              <a:extLst>
                <a:ext uri="{FF2B5EF4-FFF2-40B4-BE49-F238E27FC236}">
                  <a16:creationId xmlns:a16="http://schemas.microsoft.com/office/drawing/2014/main" id="{00D011B8-BF69-4B6B-B3D2-F1BA77108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ubtitle 2">
            <a:extLst>
              <a:ext uri="{FF2B5EF4-FFF2-40B4-BE49-F238E27FC236}">
                <a16:creationId xmlns:a16="http://schemas.microsoft.com/office/drawing/2014/main" id="{83247C4D-C54F-4556-B867-D16CB029ABDA}"/>
              </a:ext>
            </a:extLst>
          </p:cNvPr>
          <p:cNvSpPr>
            <a:spLocks noGrp="1"/>
          </p:cNvSpPr>
          <p:nvPr>
            <p:ph type="subTitle" idx="1"/>
          </p:nvPr>
        </p:nvSpPr>
        <p:spPr>
          <a:xfrm>
            <a:off x="8200102" y="4790198"/>
            <a:ext cx="2818418" cy="687058"/>
          </a:xfrm>
        </p:spPr>
        <p:txBody>
          <a:bodyPr>
            <a:normAutofit/>
          </a:bodyPr>
          <a:lstStyle/>
          <a:p>
            <a:endParaRPr lang="en-US" sz="1600"/>
          </a:p>
        </p:txBody>
      </p:sp>
      <p:pic>
        <p:nvPicPr>
          <p:cNvPr id="4100" name="Picture 4" descr="JWT learnings along the way">
            <a:extLst>
              <a:ext uri="{FF2B5EF4-FFF2-40B4-BE49-F238E27FC236}">
                <a16:creationId xmlns:a16="http://schemas.microsoft.com/office/drawing/2014/main" id="{2B890CDD-1113-43D4-BB69-3268358F1E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6772" y="1149818"/>
            <a:ext cx="5969692" cy="4530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901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Image result for testing with postman">
            <a:extLst>
              <a:ext uri="{FF2B5EF4-FFF2-40B4-BE49-F238E27FC236}">
                <a16:creationId xmlns:a16="http://schemas.microsoft.com/office/drawing/2014/main" id="{2D4C3B4F-FC2C-47E0-B6CD-C5148124D0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13" t="9091" r="28059"/>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72">
            <a:extLst>
              <a:ext uri="{FF2B5EF4-FFF2-40B4-BE49-F238E27FC236}">
                <a16:creationId xmlns:a16="http://schemas.microsoft.com/office/drawing/2014/main" id="{55BE2824-A619-43D4-8CEE-814E76EAC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blipFill dpi="0" rotWithShape="1">
            <a:blip r:embed="rId4">
              <a:alphaModFix amt="17000"/>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Rectangle 74">
            <a:extLst>
              <a:ext uri="{FF2B5EF4-FFF2-40B4-BE49-F238E27FC236}">
                <a16:creationId xmlns:a16="http://schemas.microsoft.com/office/drawing/2014/main" id="{7F757314-8028-429F-A691-15514DF11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531684"/>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76">
            <a:extLst>
              <a:ext uri="{FF2B5EF4-FFF2-40B4-BE49-F238E27FC236}">
                <a16:creationId xmlns:a16="http://schemas.microsoft.com/office/drawing/2014/main" id="{CCFB0F09-9A6D-4393-94DE-D19BB32FF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2669517"/>
            <a:ext cx="10222992" cy="2743200"/>
          </a:xfrm>
          <a:prstGeom prst="rect">
            <a:avLst/>
          </a:prstGeom>
          <a:blipFill dpi="0" rotWithShape="1">
            <a:blip r:embed="rId6">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1A8FF86-3729-44D9-9029-E0816A7E2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484434"/>
            <a:ext cx="10222992"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A924F705-30C0-4ED8-9364-62609FAD44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5253661"/>
            <a:ext cx="1080904" cy="1080902"/>
            <a:chOff x="9685338" y="4460675"/>
            <a:chExt cx="1080904" cy="1080902"/>
          </a:xfrm>
        </p:grpSpPr>
        <p:sp>
          <p:nvSpPr>
            <p:cNvPr id="82" name="Oval 81">
              <a:extLst>
                <a:ext uri="{FF2B5EF4-FFF2-40B4-BE49-F238E27FC236}">
                  <a16:creationId xmlns:a16="http://schemas.microsoft.com/office/drawing/2014/main" id="{2011EC6B-5921-4E83-802A-C8EDBFF94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7">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3" name="Oval 82">
              <a:extLst>
                <a:ext uri="{FF2B5EF4-FFF2-40B4-BE49-F238E27FC236}">
                  <a16:creationId xmlns:a16="http://schemas.microsoft.com/office/drawing/2014/main" id="{A6591F3A-6CC6-475E-B681-19B2E17DC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2A8D8089-5106-4FAB-A505-660877B2A418}"/>
              </a:ext>
            </a:extLst>
          </p:cNvPr>
          <p:cNvSpPr>
            <a:spLocks noGrp="1"/>
          </p:cNvSpPr>
          <p:nvPr>
            <p:ph type="ctrTitle"/>
          </p:nvPr>
        </p:nvSpPr>
        <p:spPr>
          <a:xfrm>
            <a:off x="1051560" y="2612367"/>
            <a:ext cx="9966960" cy="3017156"/>
          </a:xfrm>
        </p:spPr>
        <p:txBody>
          <a:bodyPr>
            <a:normAutofit/>
          </a:bodyPr>
          <a:lstStyle/>
          <a:p>
            <a:r>
              <a:rPr lang="en-US" sz="7200" dirty="0"/>
              <a:t>Postman is a wonderful tool for testing </a:t>
            </a:r>
            <a:r>
              <a:rPr lang="en-US" sz="7200" dirty="0" err="1"/>
              <a:t>apiS</a:t>
            </a:r>
            <a:endParaRPr lang="en-US" sz="7200" dirty="0"/>
          </a:p>
        </p:txBody>
      </p:sp>
      <p:sp>
        <p:nvSpPr>
          <p:cNvPr id="3" name="Subtitle 2">
            <a:extLst>
              <a:ext uri="{FF2B5EF4-FFF2-40B4-BE49-F238E27FC236}">
                <a16:creationId xmlns:a16="http://schemas.microsoft.com/office/drawing/2014/main" id="{83247C4D-C54F-4556-B867-D16CB029ABDA}"/>
              </a:ext>
            </a:extLst>
          </p:cNvPr>
          <p:cNvSpPr>
            <a:spLocks noGrp="1"/>
          </p:cNvSpPr>
          <p:nvPr>
            <p:ph type="subTitle" idx="1"/>
          </p:nvPr>
        </p:nvSpPr>
        <p:spPr>
          <a:xfrm>
            <a:off x="1069848" y="5565117"/>
            <a:ext cx="7891272" cy="620015"/>
          </a:xfrm>
          <a:ln>
            <a:noFill/>
          </a:ln>
        </p:spPr>
        <p:txBody>
          <a:bodyPr>
            <a:normAutofit/>
          </a:bodyPr>
          <a:lstStyle/>
          <a:p>
            <a:endParaRPr lang="en-US" dirty="0">
              <a:solidFill>
                <a:schemeClr val="bg1"/>
              </a:solidFill>
            </a:endParaRPr>
          </a:p>
        </p:txBody>
      </p:sp>
    </p:spTree>
    <p:extLst>
      <p:ext uri="{BB962C8B-B14F-4D97-AF65-F5344CB8AC3E}">
        <p14:creationId xmlns:p14="http://schemas.microsoft.com/office/powerpoint/2010/main" val="557689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C4A03E5-8B0E-4022-8846-17E2B16E7B0E}"/>
              </a:ext>
            </a:extLst>
          </p:cNvPr>
          <p:cNvSpPr>
            <a:spLocks noGrp="1"/>
          </p:cNvSpPr>
          <p:nvPr>
            <p:ph type="ctrTitle"/>
          </p:nvPr>
        </p:nvSpPr>
        <p:spPr>
          <a:xfrm>
            <a:off x="643467" y="643467"/>
            <a:ext cx="6516241" cy="5571066"/>
          </a:xfrm>
        </p:spPr>
        <p:txBody>
          <a:bodyPr>
            <a:normAutofit/>
          </a:bodyPr>
          <a:lstStyle/>
          <a:p>
            <a:pPr algn="r"/>
            <a:r>
              <a:rPr lang="en-US" sz="7500" dirty="0"/>
              <a:t>The </a:t>
            </a:r>
            <a:r>
              <a:rPr lang="en-US" sz="7500" dirty="0" err="1"/>
              <a:t>api</a:t>
            </a:r>
            <a:r>
              <a:rPr lang="en-US" sz="7500" dirty="0"/>
              <a:t> </a:t>
            </a:r>
            <a:br>
              <a:rPr lang="en-US" sz="7500" dirty="0"/>
            </a:br>
            <a:r>
              <a:rPr lang="en-US" sz="7500" dirty="0"/>
              <a:t>maturity model </a:t>
            </a:r>
            <a:r>
              <a:rPr lang="en-US" sz="5500" dirty="0"/>
              <a:t>hypermedia and returning errors</a:t>
            </a:r>
          </a:p>
        </p:txBody>
      </p:sp>
      <p:sp>
        <p:nvSpPr>
          <p:cNvPr id="10" name="Rectangle 9">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2" name="Group 11">
            <a:extLst>
              <a:ext uri="{FF2B5EF4-FFF2-40B4-BE49-F238E27FC236}">
                <a16:creationId xmlns:a16="http://schemas.microsoft.com/office/drawing/2014/main" id="{FDB0A998-A5C6-45CB-ACF3-1CF6399202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3" name="Oval 12">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ubtitle 2">
            <a:extLst>
              <a:ext uri="{FF2B5EF4-FFF2-40B4-BE49-F238E27FC236}">
                <a16:creationId xmlns:a16="http://schemas.microsoft.com/office/drawing/2014/main" id="{5C54267A-E0A5-4F82-AB96-A58158501870}"/>
              </a:ext>
            </a:extLst>
          </p:cNvPr>
          <p:cNvSpPr>
            <a:spLocks noGrp="1"/>
          </p:cNvSpPr>
          <p:nvPr>
            <p:ph type="subTitle" idx="1"/>
          </p:nvPr>
        </p:nvSpPr>
        <p:spPr>
          <a:xfrm>
            <a:off x="8095025" y="2064730"/>
            <a:ext cx="2728540" cy="2728536"/>
          </a:xfrm>
        </p:spPr>
        <p:txBody>
          <a:bodyPr anchor="ctr">
            <a:normAutofit/>
          </a:bodyPr>
          <a:lstStyle/>
          <a:p>
            <a:pPr algn="ctr"/>
            <a:r>
              <a:rPr lang="en-US" dirty="0">
                <a:solidFill>
                  <a:srgbClr val="FFFFFF"/>
                </a:solidFill>
              </a:rPr>
              <a:t>Chapter 4</a:t>
            </a:r>
          </a:p>
        </p:txBody>
      </p:sp>
    </p:spTree>
    <p:extLst>
      <p:ext uri="{BB962C8B-B14F-4D97-AF65-F5344CB8AC3E}">
        <p14:creationId xmlns:p14="http://schemas.microsoft.com/office/powerpoint/2010/main" val="3961234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363C3DA-5063-4048-965B-F5FDB35CC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4BE79ECB-20D1-486E-B39D-0F98D69BE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E2F1DBD8-7930-4EF6-AF8F-F6A674303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86A66-A4CB-4F4B-AD23-7AC73617C03C}"/>
              </a:ext>
            </a:extLst>
          </p:cNvPr>
          <p:cNvSpPr>
            <a:spLocks noGrp="1"/>
          </p:cNvSpPr>
          <p:nvPr>
            <p:ph type="ctrTitle"/>
          </p:nvPr>
        </p:nvSpPr>
        <p:spPr>
          <a:xfrm>
            <a:off x="8200102" y="1432223"/>
            <a:ext cx="2818417" cy="4315724"/>
          </a:xfrm>
        </p:spPr>
        <p:txBody>
          <a:bodyPr>
            <a:normAutofit/>
          </a:bodyPr>
          <a:lstStyle/>
          <a:p>
            <a:r>
              <a:rPr lang="en-US" sz="3800" dirty="0"/>
              <a:t>One of the things I really wish I knew when I started working with microservices</a:t>
            </a:r>
          </a:p>
        </p:txBody>
      </p:sp>
      <p:sp>
        <p:nvSpPr>
          <p:cNvPr id="141" name="Rectangle 140">
            <a:extLst>
              <a:ext uri="{FF2B5EF4-FFF2-40B4-BE49-F238E27FC236}">
                <a16:creationId xmlns:a16="http://schemas.microsoft.com/office/drawing/2014/main" id="{F39044D3-8725-4D57-BD64-A96E7C271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8DCC089B-F750-4C12-822F-DF53F4DD36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44" name="Oval 143">
              <a:extLst>
                <a:ext uri="{FF2B5EF4-FFF2-40B4-BE49-F238E27FC236}">
                  <a16:creationId xmlns:a16="http://schemas.microsoft.com/office/drawing/2014/main" id="{3CDC7132-9021-4F21-AE5A-9B9B90C98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5" name="Oval 144">
              <a:extLst>
                <a:ext uri="{FF2B5EF4-FFF2-40B4-BE49-F238E27FC236}">
                  <a16:creationId xmlns:a16="http://schemas.microsoft.com/office/drawing/2014/main" id="{00D011B8-BF69-4B6B-B3D2-F1BA77108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ubtitle 2">
            <a:extLst>
              <a:ext uri="{FF2B5EF4-FFF2-40B4-BE49-F238E27FC236}">
                <a16:creationId xmlns:a16="http://schemas.microsoft.com/office/drawing/2014/main" id="{EB6EC2B7-269C-4507-A4FB-598217A8D19E}"/>
              </a:ext>
            </a:extLst>
          </p:cNvPr>
          <p:cNvSpPr>
            <a:spLocks noGrp="1"/>
          </p:cNvSpPr>
          <p:nvPr>
            <p:ph type="subTitle" idx="1"/>
          </p:nvPr>
        </p:nvSpPr>
        <p:spPr>
          <a:xfrm>
            <a:off x="8200102" y="4790198"/>
            <a:ext cx="2818418" cy="687058"/>
          </a:xfrm>
        </p:spPr>
        <p:txBody>
          <a:bodyPr>
            <a:normAutofit/>
          </a:bodyPr>
          <a:lstStyle/>
          <a:p>
            <a:endParaRPr lang="en-US" sz="1600"/>
          </a:p>
        </p:txBody>
      </p:sp>
      <p:pic>
        <p:nvPicPr>
          <p:cNvPr id="6146" name="Picture 2" descr="Image result for the api maturity model">
            <a:extLst>
              <a:ext uri="{FF2B5EF4-FFF2-40B4-BE49-F238E27FC236}">
                <a16:creationId xmlns:a16="http://schemas.microsoft.com/office/drawing/2014/main" id="{C093DE88-0398-4712-A6D9-07522C1587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 r="857" b="-3"/>
          <a:stretch/>
        </p:blipFill>
        <p:spPr bwMode="auto">
          <a:xfrm>
            <a:off x="920833" y="1328839"/>
            <a:ext cx="6647395" cy="413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070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2">
            <a:extLst>
              <a:ext uri="{FF2B5EF4-FFF2-40B4-BE49-F238E27FC236}">
                <a16:creationId xmlns:a16="http://schemas.microsoft.com/office/drawing/2014/main" id="{9A3CA49A-71DD-4E8D-8D00-0D000AB38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4">
            <a:extLst>
              <a:ext uri="{FF2B5EF4-FFF2-40B4-BE49-F238E27FC236}">
                <a16:creationId xmlns:a16="http://schemas.microsoft.com/office/drawing/2014/main" id="{36E8537E-57AF-43EA-8734-3C66AD724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 name="Rectangle 26">
            <a:extLst>
              <a:ext uri="{FF2B5EF4-FFF2-40B4-BE49-F238E27FC236}">
                <a16:creationId xmlns:a16="http://schemas.microsoft.com/office/drawing/2014/main" id="{1DA8C18B-9C8E-47E6-BAEF-86331BC0A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1DA8B5-24DF-41AA-B8EE-EE9AAAA6377F}"/>
              </a:ext>
            </a:extLst>
          </p:cNvPr>
          <p:cNvSpPr>
            <a:spLocks noGrp="1"/>
          </p:cNvSpPr>
          <p:nvPr>
            <p:ph type="ctrTitle"/>
          </p:nvPr>
        </p:nvSpPr>
        <p:spPr>
          <a:xfrm>
            <a:off x="5297763" y="643467"/>
            <a:ext cx="6271758" cy="5571066"/>
          </a:xfrm>
        </p:spPr>
        <p:txBody>
          <a:bodyPr>
            <a:normAutofit/>
          </a:bodyPr>
          <a:lstStyle/>
          <a:p>
            <a:r>
              <a:rPr lang="en-US" sz="8000"/>
              <a:t>Communication cache and multiservice authentication</a:t>
            </a:r>
          </a:p>
        </p:txBody>
      </p:sp>
      <p:sp>
        <p:nvSpPr>
          <p:cNvPr id="3" name="Subtitle 2">
            <a:extLst>
              <a:ext uri="{FF2B5EF4-FFF2-40B4-BE49-F238E27FC236}">
                <a16:creationId xmlns:a16="http://schemas.microsoft.com/office/drawing/2014/main" id="{BD150388-986A-42D1-BAB4-5858C0C7B9D1}"/>
              </a:ext>
            </a:extLst>
          </p:cNvPr>
          <p:cNvSpPr>
            <a:spLocks noGrp="1"/>
          </p:cNvSpPr>
          <p:nvPr>
            <p:ph type="subTitle" idx="1"/>
          </p:nvPr>
        </p:nvSpPr>
        <p:spPr>
          <a:xfrm>
            <a:off x="1700981" y="643467"/>
            <a:ext cx="2711993" cy="5571066"/>
          </a:xfrm>
        </p:spPr>
        <p:txBody>
          <a:bodyPr anchor="ctr">
            <a:normAutofit/>
          </a:bodyPr>
          <a:lstStyle/>
          <a:p>
            <a:pPr algn="ctr"/>
            <a:r>
              <a:rPr lang="en-US">
                <a:solidFill>
                  <a:srgbClr val="FFFFFF"/>
                </a:solidFill>
              </a:rPr>
              <a:t>Chapter 5</a:t>
            </a:r>
          </a:p>
        </p:txBody>
      </p:sp>
    </p:spTree>
    <p:extLst>
      <p:ext uri="{BB962C8B-B14F-4D97-AF65-F5344CB8AC3E}">
        <p14:creationId xmlns:p14="http://schemas.microsoft.com/office/powerpoint/2010/main" val="1201378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11A7980-6448-4591-8BB7-071223807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22666" cy="5280182"/>
          </a:xfrm>
          <a:custGeom>
            <a:avLst/>
            <a:gdLst>
              <a:gd name="connsiteX0" fmla="*/ 4441974 w 5422666"/>
              <a:gd name="connsiteY0" fmla="*/ 0 h 5280182"/>
              <a:gd name="connsiteX1" fmla="*/ 4807567 w 5422666"/>
              <a:gd name="connsiteY1" fmla="*/ 0 h 5280182"/>
              <a:gd name="connsiteX2" fmla="*/ 4850577 w 5422666"/>
              <a:gd name="connsiteY2" fmla="*/ 57517 h 5280182"/>
              <a:gd name="connsiteX3" fmla="*/ 5422666 w 5422666"/>
              <a:gd name="connsiteY3" fmla="*/ 1930408 h 5280182"/>
              <a:gd name="connsiteX4" fmla="*/ 2072892 w 5422666"/>
              <a:gd name="connsiteY4" fmla="*/ 5280182 h 5280182"/>
              <a:gd name="connsiteX5" fmla="*/ 200001 w 5422666"/>
              <a:gd name="connsiteY5" fmla="*/ 4708093 h 5280182"/>
              <a:gd name="connsiteX6" fmla="*/ 0 w 5422666"/>
              <a:gd name="connsiteY6" fmla="*/ 4558536 h 5280182"/>
              <a:gd name="connsiteX7" fmla="*/ 0 w 5422666"/>
              <a:gd name="connsiteY7" fmla="*/ 4172234 h 5280182"/>
              <a:gd name="connsiteX8" fmla="*/ 128566 w 5422666"/>
              <a:gd name="connsiteY8" fmla="*/ 4289082 h 5280182"/>
              <a:gd name="connsiteX9" fmla="*/ 2072892 w 5422666"/>
              <a:gd name="connsiteY9" fmla="*/ 4987077 h 5280182"/>
              <a:gd name="connsiteX10" fmla="*/ 5129561 w 5422666"/>
              <a:gd name="connsiteY10" fmla="*/ 1930408 h 5280182"/>
              <a:gd name="connsiteX11" fmla="*/ 4607530 w 5422666"/>
              <a:gd name="connsiteY11" fmla="*/ 221395 h 5280182"/>
              <a:gd name="connsiteX12" fmla="*/ 0 w 5422666"/>
              <a:gd name="connsiteY12" fmla="*/ 0 h 5280182"/>
              <a:gd name="connsiteX13" fmla="*/ 4331181 w 5422666"/>
              <a:gd name="connsiteY13" fmla="*/ 0 h 5280182"/>
              <a:gd name="connsiteX14" fmla="*/ 4366945 w 5422666"/>
              <a:gd name="connsiteY14" fmla="*/ 39351 h 5280182"/>
              <a:gd name="connsiteX15" fmla="*/ 5045817 w 5422666"/>
              <a:gd name="connsiteY15" fmla="*/ 1930408 h 5280182"/>
              <a:gd name="connsiteX16" fmla="*/ 2072892 w 5422666"/>
              <a:gd name="connsiteY16" fmla="*/ 4903333 h 5280182"/>
              <a:gd name="connsiteX17" fmla="*/ 181835 w 5422666"/>
              <a:gd name="connsiteY17" fmla="*/ 4224462 h 5280182"/>
              <a:gd name="connsiteX18" fmla="*/ 0 w 5422666"/>
              <a:gd name="connsiteY18" fmla="*/ 4059198 h 528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2666" h="5280182">
                <a:moveTo>
                  <a:pt x="4441974" y="0"/>
                </a:moveTo>
                <a:lnTo>
                  <a:pt x="4807567" y="0"/>
                </a:lnTo>
                <a:lnTo>
                  <a:pt x="4850577" y="57517"/>
                </a:lnTo>
                <a:cubicBezTo>
                  <a:pt x="5211765" y="592144"/>
                  <a:pt x="5422666" y="1236647"/>
                  <a:pt x="5422666" y="1930408"/>
                </a:cubicBezTo>
                <a:cubicBezTo>
                  <a:pt x="5422666" y="3780437"/>
                  <a:pt x="3922921" y="5280182"/>
                  <a:pt x="2072892" y="5280182"/>
                </a:cubicBezTo>
                <a:cubicBezTo>
                  <a:pt x="1379131" y="5280182"/>
                  <a:pt x="734628" y="5069281"/>
                  <a:pt x="200001" y="4708093"/>
                </a:cubicBezTo>
                <a:lnTo>
                  <a:pt x="0" y="4558536"/>
                </a:lnTo>
                <a:lnTo>
                  <a:pt x="0" y="4172234"/>
                </a:lnTo>
                <a:lnTo>
                  <a:pt x="128566" y="4289082"/>
                </a:lnTo>
                <a:cubicBezTo>
                  <a:pt x="656939" y="4725134"/>
                  <a:pt x="1334326" y="4987077"/>
                  <a:pt x="2072892" y="4987077"/>
                </a:cubicBezTo>
                <a:cubicBezTo>
                  <a:pt x="3761043" y="4987077"/>
                  <a:pt x="5129561" y="3618559"/>
                  <a:pt x="5129561" y="1930408"/>
                </a:cubicBezTo>
                <a:cubicBezTo>
                  <a:pt x="5129561" y="1297351"/>
                  <a:pt x="4937113" y="709243"/>
                  <a:pt x="4607530" y="221395"/>
                </a:cubicBezTo>
                <a:close/>
                <a:moveTo>
                  <a:pt x="0" y="0"/>
                </a:moveTo>
                <a:lnTo>
                  <a:pt x="4331181" y="0"/>
                </a:lnTo>
                <a:lnTo>
                  <a:pt x="4366945" y="39351"/>
                </a:lnTo>
                <a:cubicBezTo>
                  <a:pt x="4791050" y="553248"/>
                  <a:pt x="5045817" y="1212076"/>
                  <a:pt x="5045817" y="1930408"/>
                </a:cubicBezTo>
                <a:cubicBezTo>
                  <a:pt x="5045817" y="3572309"/>
                  <a:pt x="3714793" y="4903333"/>
                  <a:pt x="2072892" y="4903333"/>
                </a:cubicBezTo>
                <a:cubicBezTo>
                  <a:pt x="1354560" y="4903333"/>
                  <a:pt x="695732" y="4648567"/>
                  <a:pt x="181835" y="4224462"/>
                </a:cubicBezTo>
                <a:lnTo>
                  <a:pt x="0" y="405919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4" name="Freeform: Shape 13">
            <a:extLst>
              <a:ext uri="{FF2B5EF4-FFF2-40B4-BE49-F238E27FC236}">
                <a16:creationId xmlns:a16="http://schemas.microsoft.com/office/drawing/2014/main" id="{94137601-A4ED-492C-BBA9-AF51E5AB6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2665" y="0"/>
            <a:ext cx="6769335" cy="6858000"/>
          </a:xfrm>
          <a:custGeom>
            <a:avLst/>
            <a:gdLst>
              <a:gd name="connsiteX0" fmla="*/ 3171560 w 6769335"/>
              <a:gd name="connsiteY0" fmla="*/ 0 h 6858000"/>
              <a:gd name="connsiteX1" fmla="*/ 6769335 w 6769335"/>
              <a:gd name="connsiteY1" fmla="*/ 0 h 6858000"/>
              <a:gd name="connsiteX2" fmla="*/ 6769335 w 6769335"/>
              <a:gd name="connsiteY2" fmla="*/ 6858000 h 6858000"/>
              <a:gd name="connsiteX3" fmla="*/ 1548516 w 6769335"/>
              <a:gd name="connsiteY3" fmla="*/ 6858000 h 6858000"/>
              <a:gd name="connsiteX4" fmla="*/ 1455464 w 6769335"/>
              <a:gd name="connsiteY4" fmla="*/ 6739591 h 6858000"/>
              <a:gd name="connsiteX5" fmla="*/ 566937 w 6769335"/>
              <a:gd name="connsiteY5" fmla="*/ 4063623 h 6858000"/>
              <a:gd name="connsiteX6" fmla="*/ 3100422 w 6769335"/>
              <a:gd name="connsiteY6" fmla="*/ 32161 h 6858000"/>
              <a:gd name="connsiteX7" fmla="*/ 2059901 w 6769335"/>
              <a:gd name="connsiteY7" fmla="*/ 0 h 6858000"/>
              <a:gd name="connsiteX8" fmla="*/ 2886868 w 6769335"/>
              <a:gd name="connsiteY8" fmla="*/ 0 h 6858000"/>
              <a:gd name="connsiteX9" fmla="*/ 2847525 w 6769335"/>
              <a:gd name="connsiteY9" fmla="*/ 20150 h 6858000"/>
              <a:gd name="connsiteX10" fmla="*/ 440951 w 6769335"/>
              <a:gd name="connsiteY10" fmla="*/ 4063623 h 6858000"/>
              <a:gd name="connsiteX11" fmla="*/ 1354508 w 6769335"/>
              <a:gd name="connsiteY11" fmla="*/ 6814969 h 6858000"/>
              <a:gd name="connsiteX12" fmla="*/ 1388323 w 6769335"/>
              <a:gd name="connsiteY12" fmla="*/ 6858000 h 6858000"/>
              <a:gd name="connsiteX13" fmla="*/ 845771 w 6769335"/>
              <a:gd name="connsiteY13" fmla="*/ 6858000 h 6858000"/>
              <a:gd name="connsiteX14" fmla="*/ 729576 w 6769335"/>
              <a:gd name="connsiteY14" fmla="*/ 6676754 h 6858000"/>
              <a:gd name="connsiteX15" fmla="*/ 0 w 6769335"/>
              <a:gd name="connsiteY15" fmla="*/ 4063623 h 6858000"/>
              <a:gd name="connsiteX16" fmla="*/ 2024261 w 6769335"/>
              <a:gd name="connsiteY16" fmla="*/ 253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9335" h="6858000">
                <a:moveTo>
                  <a:pt x="3171560" y="0"/>
                </a:moveTo>
                <a:lnTo>
                  <a:pt x="6769335" y="0"/>
                </a:lnTo>
                <a:lnTo>
                  <a:pt x="6769335" y="6858000"/>
                </a:lnTo>
                <a:lnTo>
                  <a:pt x="1548516" y="6858000"/>
                </a:lnTo>
                <a:lnTo>
                  <a:pt x="1455464" y="6739591"/>
                </a:lnTo>
                <a:cubicBezTo>
                  <a:pt x="897412" y="5993387"/>
                  <a:pt x="566937" y="5067099"/>
                  <a:pt x="566937" y="4063623"/>
                </a:cubicBezTo>
                <a:cubicBezTo>
                  <a:pt x="566937" y="2288243"/>
                  <a:pt x="1601383" y="754472"/>
                  <a:pt x="3100422" y="32161"/>
                </a:cubicBezTo>
                <a:close/>
                <a:moveTo>
                  <a:pt x="2059901" y="0"/>
                </a:moveTo>
                <a:lnTo>
                  <a:pt x="2886868" y="0"/>
                </a:lnTo>
                <a:lnTo>
                  <a:pt x="2847525" y="20150"/>
                </a:lnTo>
                <a:cubicBezTo>
                  <a:pt x="1414062" y="798855"/>
                  <a:pt x="440951" y="2317598"/>
                  <a:pt x="440951" y="4063623"/>
                </a:cubicBezTo>
                <a:cubicBezTo>
                  <a:pt x="440951" y="5095365"/>
                  <a:pt x="780736" y="6047746"/>
                  <a:pt x="1354508" y="6814969"/>
                </a:cubicBezTo>
                <a:lnTo>
                  <a:pt x="1388323" y="6858000"/>
                </a:lnTo>
                <a:lnTo>
                  <a:pt x="845771" y="6858000"/>
                </a:lnTo>
                <a:lnTo>
                  <a:pt x="729576" y="6676754"/>
                </a:lnTo>
                <a:cubicBezTo>
                  <a:pt x="266606" y="5914807"/>
                  <a:pt x="0" y="5020350"/>
                  <a:pt x="0" y="4063623"/>
                </a:cubicBezTo>
                <a:cubicBezTo>
                  <a:pt x="0" y="2411096"/>
                  <a:pt x="795410" y="944347"/>
                  <a:pt x="2024261" y="2534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11" name="Picture 10">
            <a:extLst>
              <a:ext uri="{FF2B5EF4-FFF2-40B4-BE49-F238E27FC236}">
                <a16:creationId xmlns:a16="http://schemas.microsoft.com/office/drawing/2014/main" id="{7741400A-0476-49EE-92E2-9BEAA717292E}"/>
              </a:ext>
            </a:extLst>
          </p:cNvPr>
          <p:cNvPicPr>
            <a:picLocks noChangeAspect="1"/>
          </p:cNvPicPr>
          <p:nvPr/>
        </p:nvPicPr>
        <p:blipFill>
          <a:blip r:embed="rId3"/>
          <a:stretch>
            <a:fillRect/>
          </a:stretch>
        </p:blipFill>
        <p:spPr>
          <a:xfrm>
            <a:off x="886016" y="2308854"/>
            <a:ext cx="10419968" cy="2240291"/>
          </a:xfrm>
          <a:prstGeom prst="rect">
            <a:avLst/>
          </a:prstGeom>
        </p:spPr>
      </p:pic>
    </p:spTree>
    <p:extLst>
      <p:ext uri="{BB962C8B-B14F-4D97-AF65-F5344CB8AC3E}">
        <p14:creationId xmlns:p14="http://schemas.microsoft.com/office/powerpoint/2010/main" val="27477190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AA0D94-BFF0-44AF-9E04-13800A619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4E0242FF-80FA-4D90-877A-E17E42240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47D25B5A-0466-47F2-B5FF-0594D7C36BB8}"/>
              </a:ext>
            </a:extLst>
          </p:cNvPr>
          <p:cNvPicPr>
            <a:picLocks noChangeAspect="1"/>
          </p:cNvPicPr>
          <p:nvPr/>
        </p:nvPicPr>
        <p:blipFill rotWithShape="1">
          <a:blip r:embed="rId5"/>
          <a:srcRect t="10307"/>
          <a:stretch/>
        </p:blipFill>
        <p:spPr>
          <a:xfrm>
            <a:off x="918124" y="1111504"/>
            <a:ext cx="3723212" cy="4578096"/>
          </a:xfrm>
          <a:prstGeom prst="rect">
            <a:avLst/>
          </a:prstGeom>
        </p:spPr>
      </p:pic>
      <p:sp>
        <p:nvSpPr>
          <p:cNvPr id="28" name="Rectangle 27">
            <a:extLst>
              <a:ext uri="{FF2B5EF4-FFF2-40B4-BE49-F238E27FC236}">
                <a16:creationId xmlns:a16="http://schemas.microsoft.com/office/drawing/2014/main" id="{1B92E287-CC3E-48F7-B435-D232FB9006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1336" y="1110053"/>
            <a:ext cx="6630506"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B99AC-A6AD-417C-B85D-6B9D29A35970}"/>
              </a:ext>
            </a:extLst>
          </p:cNvPr>
          <p:cNvSpPr>
            <a:spLocks noGrp="1"/>
          </p:cNvSpPr>
          <p:nvPr>
            <p:ph type="ctrTitle"/>
          </p:nvPr>
        </p:nvSpPr>
        <p:spPr>
          <a:xfrm>
            <a:off x="4961376" y="1432223"/>
            <a:ext cx="6057144" cy="3357976"/>
          </a:xfrm>
        </p:spPr>
        <p:txBody>
          <a:bodyPr>
            <a:normAutofit/>
          </a:bodyPr>
          <a:lstStyle/>
          <a:p>
            <a:r>
              <a:rPr lang="en-US" sz="8000" dirty="0"/>
              <a:t>Patterns solve problems</a:t>
            </a:r>
          </a:p>
        </p:txBody>
      </p:sp>
      <p:sp>
        <p:nvSpPr>
          <p:cNvPr id="30" name="Rectangle 29">
            <a:extLst>
              <a:ext uri="{FF2B5EF4-FFF2-40B4-BE49-F238E27FC236}">
                <a16:creationId xmlns:a16="http://schemas.microsoft.com/office/drawing/2014/main" id="{B354BB7A-6D45-494D-90A8-2F497C01F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12E4495-24BE-4FFE-91E5-5BA7727EF1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33" name="Oval 32">
              <a:extLst>
                <a:ext uri="{FF2B5EF4-FFF2-40B4-BE49-F238E27FC236}">
                  <a16:creationId xmlns:a16="http://schemas.microsoft.com/office/drawing/2014/main" id="{C71644A3-12B1-4F51-BB08-FDD391EF5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1A6658C1-CF92-4E90-A775-D0D64A3D32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ubtitle 2">
            <a:extLst>
              <a:ext uri="{FF2B5EF4-FFF2-40B4-BE49-F238E27FC236}">
                <a16:creationId xmlns:a16="http://schemas.microsoft.com/office/drawing/2014/main" id="{DD0E54E4-4A9D-4665-B97B-80A3FD20C608}"/>
              </a:ext>
            </a:extLst>
          </p:cNvPr>
          <p:cNvSpPr>
            <a:spLocks noGrp="1"/>
          </p:cNvSpPr>
          <p:nvPr>
            <p:ph type="subTitle" idx="1"/>
          </p:nvPr>
        </p:nvSpPr>
        <p:spPr>
          <a:xfrm>
            <a:off x="4938490" y="4790198"/>
            <a:ext cx="6080030" cy="687058"/>
          </a:xfrm>
        </p:spPr>
        <p:txBody>
          <a:bodyPr>
            <a:normAutofit/>
          </a:bodyPr>
          <a:lstStyle/>
          <a:p>
            <a:r>
              <a:rPr lang="en-US" sz="2000"/>
              <a:t>This is the problem this pattern solves.</a:t>
            </a:r>
          </a:p>
        </p:txBody>
      </p:sp>
    </p:spTree>
    <p:extLst>
      <p:ext uri="{BB962C8B-B14F-4D97-AF65-F5344CB8AC3E}">
        <p14:creationId xmlns:p14="http://schemas.microsoft.com/office/powerpoint/2010/main" val="2290359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0F66DD-6378-4FAD-AF4A-F3A41561CF9D}"/>
              </a:ext>
            </a:extLst>
          </p:cNvPr>
          <p:cNvSpPr>
            <a:spLocks noGrp="1"/>
          </p:cNvSpPr>
          <p:nvPr>
            <p:ph type="ctrTitle"/>
          </p:nvPr>
        </p:nvSpPr>
        <p:spPr>
          <a:xfrm>
            <a:off x="8200102" y="1432223"/>
            <a:ext cx="2818417" cy="3357976"/>
          </a:xfrm>
        </p:spPr>
        <p:txBody>
          <a:bodyPr>
            <a:normAutofit fontScale="90000"/>
          </a:bodyPr>
          <a:lstStyle/>
          <a:p>
            <a:r>
              <a:rPr lang="en-US" sz="6000" dirty="0"/>
              <a:t>Using a </a:t>
            </a:r>
            <a:r>
              <a:rPr lang="en-US" sz="6000" dirty="0" err="1"/>
              <a:t>redis</a:t>
            </a:r>
            <a:r>
              <a:rPr lang="en-US" sz="6000" dirty="0"/>
              <a:t> cache between services</a:t>
            </a:r>
          </a:p>
        </p:txBody>
      </p:sp>
      <p:sp>
        <p:nvSpPr>
          <p:cNvPr id="15" name="Rectangle 14">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8" name="Oval 17">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ubtitle 2">
            <a:extLst>
              <a:ext uri="{FF2B5EF4-FFF2-40B4-BE49-F238E27FC236}">
                <a16:creationId xmlns:a16="http://schemas.microsoft.com/office/drawing/2014/main" id="{5BA65B1C-A45D-4AD4-A413-8782D076B903}"/>
              </a:ext>
            </a:extLst>
          </p:cNvPr>
          <p:cNvSpPr>
            <a:spLocks noGrp="1"/>
          </p:cNvSpPr>
          <p:nvPr>
            <p:ph type="subTitle" idx="1"/>
          </p:nvPr>
        </p:nvSpPr>
        <p:spPr>
          <a:xfrm>
            <a:off x="8200102" y="4790198"/>
            <a:ext cx="2818418" cy="687058"/>
          </a:xfrm>
        </p:spPr>
        <p:txBody>
          <a:bodyPr>
            <a:normAutofit/>
          </a:bodyPr>
          <a:lstStyle/>
          <a:p>
            <a:r>
              <a:rPr lang="en-US" sz="1600" dirty="0">
                <a:solidFill>
                  <a:srgbClr val="000000"/>
                </a:solidFill>
              </a:rPr>
              <a:t>This is what it would look more like at scale.</a:t>
            </a:r>
          </a:p>
        </p:txBody>
      </p:sp>
      <p:pic>
        <p:nvPicPr>
          <p:cNvPr id="4" name="Picture 3" descr="A close up of a map&#10;&#10;Description automatically generated">
            <a:extLst>
              <a:ext uri="{FF2B5EF4-FFF2-40B4-BE49-F238E27FC236}">
                <a16:creationId xmlns:a16="http://schemas.microsoft.com/office/drawing/2014/main" id="{0E4F3AA9-1E93-43F0-9365-607085FB7FE2}"/>
              </a:ext>
            </a:extLst>
          </p:cNvPr>
          <p:cNvPicPr>
            <a:picLocks noChangeAspect="1"/>
          </p:cNvPicPr>
          <p:nvPr/>
        </p:nvPicPr>
        <p:blipFill>
          <a:blip r:embed="rId5"/>
          <a:stretch>
            <a:fillRect/>
          </a:stretch>
        </p:blipFill>
        <p:spPr>
          <a:xfrm>
            <a:off x="920834" y="1985437"/>
            <a:ext cx="6631744" cy="2818491"/>
          </a:xfrm>
          <a:prstGeom prst="rect">
            <a:avLst/>
          </a:prstGeom>
        </p:spPr>
      </p:pic>
    </p:spTree>
    <p:extLst>
      <p:ext uri="{BB962C8B-B14F-4D97-AF65-F5344CB8AC3E}">
        <p14:creationId xmlns:p14="http://schemas.microsoft.com/office/powerpoint/2010/main" val="358255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57D54-5374-43E1-A29C-B590E43C6D6F}"/>
              </a:ext>
            </a:extLst>
          </p:cNvPr>
          <p:cNvSpPr>
            <a:spLocks noGrp="1"/>
          </p:cNvSpPr>
          <p:nvPr>
            <p:ph type="ctrTitle"/>
          </p:nvPr>
        </p:nvSpPr>
        <p:spPr/>
        <p:txBody>
          <a:bodyPr/>
          <a:lstStyle/>
          <a:p>
            <a:r>
              <a:rPr lang="en-US" sz="8000" dirty="0"/>
              <a:t>Microservices in a day</a:t>
            </a:r>
          </a:p>
        </p:txBody>
      </p:sp>
      <p:sp>
        <p:nvSpPr>
          <p:cNvPr id="3" name="Subtitle 2">
            <a:extLst>
              <a:ext uri="{FF2B5EF4-FFF2-40B4-BE49-F238E27FC236}">
                <a16:creationId xmlns:a16="http://schemas.microsoft.com/office/drawing/2014/main" id="{6708067E-A6F6-493A-8011-F1D630C995D9}"/>
              </a:ext>
            </a:extLst>
          </p:cNvPr>
          <p:cNvSpPr>
            <a:spLocks noGrp="1"/>
          </p:cNvSpPr>
          <p:nvPr>
            <p:ph type="subTitle" idx="1"/>
          </p:nvPr>
        </p:nvSpPr>
        <p:spPr/>
        <p:txBody>
          <a:bodyPr/>
          <a:lstStyle/>
          <a:p>
            <a:r>
              <a:rPr lang="en-US" dirty="0"/>
              <a:t>Using ASP.NET Core 2.2.3 and AWS</a:t>
            </a:r>
          </a:p>
        </p:txBody>
      </p:sp>
    </p:spTree>
    <p:extLst>
      <p:ext uri="{BB962C8B-B14F-4D97-AF65-F5344CB8AC3E}">
        <p14:creationId xmlns:p14="http://schemas.microsoft.com/office/powerpoint/2010/main" val="2611816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818A645-2267-4F2E-9342-266D4D1DC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mage result for DYNAMODB">
            <a:extLst>
              <a:ext uri="{FF2B5EF4-FFF2-40B4-BE49-F238E27FC236}">
                <a16:creationId xmlns:a16="http://schemas.microsoft.com/office/drawing/2014/main" id="{A5CEC1D5-F72A-4AFD-B844-55D105CDC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32" r="10680" b="1"/>
          <a:stretch/>
        </p:blipFill>
        <p:spPr bwMode="auto">
          <a:xfrm>
            <a:off x="2113783" y="564542"/>
            <a:ext cx="2718830" cy="3064611"/>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CD60390C-0E4C-4682-8246-AFA2E4985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CEBA87F4-FB8A-4D91-B3F3-DFA78E0CC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4">
              <a:alphaModFix amt="9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03341BE-1B86-42B4-B895-4CFC1541B4FC}"/>
              </a:ext>
            </a:extLst>
          </p:cNvPr>
          <p:cNvSpPr>
            <a:spLocks noGrp="1"/>
          </p:cNvSpPr>
          <p:nvPr>
            <p:ph type="ctrTitle"/>
          </p:nvPr>
        </p:nvSpPr>
        <p:spPr>
          <a:xfrm>
            <a:off x="1173480" y="4277802"/>
            <a:ext cx="6022449" cy="1622451"/>
          </a:xfrm>
        </p:spPr>
        <p:txBody>
          <a:bodyPr>
            <a:normAutofit/>
          </a:bodyPr>
          <a:lstStyle/>
          <a:p>
            <a:pPr algn="r"/>
            <a:r>
              <a:rPr lang="en-US" sz="6000"/>
              <a:t>Chapter 7	</a:t>
            </a:r>
          </a:p>
        </p:txBody>
      </p:sp>
      <p:sp>
        <p:nvSpPr>
          <p:cNvPr id="3" name="Subtitle 2">
            <a:extLst>
              <a:ext uri="{FF2B5EF4-FFF2-40B4-BE49-F238E27FC236}">
                <a16:creationId xmlns:a16="http://schemas.microsoft.com/office/drawing/2014/main" id="{86843D9A-DEB6-4D3F-B83D-A841A19E1D4D}"/>
              </a:ext>
            </a:extLst>
          </p:cNvPr>
          <p:cNvSpPr>
            <a:spLocks noGrp="1"/>
          </p:cNvSpPr>
          <p:nvPr>
            <p:ph type="subTitle" idx="1"/>
          </p:nvPr>
        </p:nvSpPr>
        <p:spPr>
          <a:xfrm>
            <a:off x="7534654" y="4190337"/>
            <a:ext cx="3483865" cy="1709917"/>
          </a:xfrm>
        </p:spPr>
        <p:txBody>
          <a:bodyPr anchor="ctr">
            <a:normAutofit/>
          </a:bodyPr>
          <a:lstStyle/>
          <a:p>
            <a:r>
              <a:rPr lang="en-US"/>
              <a:t>DynamoDB</a:t>
            </a:r>
            <a:endParaRPr lang="en-US" dirty="0"/>
          </a:p>
        </p:txBody>
      </p:sp>
      <p:pic>
        <p:nvPicPr>
          <p:cNvPr id="7172" name="Picture 4">
            <a:extLst>
              <a:ext uri="{FF2B5EF4-FFF2-40B4-BE49-F238E27FC236}">
                <a16:creationId xmlns:a16="http://schemas.microsoft.com/office/drawing/2014/main" id="{862A4F32-9221-469C-89EC-67D8820E18A2}"/>
              </a:ext>
            </a:extLst>
          </p:cNvPr>
          <p:cNvPicPr>
            <a:picLocks noChangeAspect="1"/>
          </p:cNvPicPr>
          <p:nvPr/>
        </p:nvPicPr>
        <p:blipFill>
          <a:blip r:embed="rId6"/>
          <a:stretch>
            <a:fillRect/>
          </a:stretch>
        </p:blipFill>
        <p:spPr>
          <a:xfrm>
            <a:off x="6256867" y="1013457"/>
            <a:ext cx="4981109" cy="2166781"/>
          </a:xfrm>
          <a:prstGeom prst="rect">
            <a:avLst/>
          </a:prstGeom>
        </p:spPr>
      </p:pic>
      <p:sp>
        <p:nvSpPr>
          <p:cNvPr id="77" name="Rectangle 76">
            <a:extLst>
              <a:ext uri="{FF2B5EF4-FFF2-40B4-BE49-F238E27FC236}">
                <a16:creationId xmlns:a16="http://schemas.microsoft.com/office/drawing/2014/main" id="{D012A90F-45C2-4C9B-BAF6-9CE1F546C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7685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AD1A5-0899-43F9-900A-0774B6654EA7}"/>
              </a:ext>
            </a:extLst>
          </p:cNvPr>
          <p:cNvSpPr>
            <a:spLocks noGrp="1"/>
          </p:cNvSpPr>
          <p:nvPr>
            <p:ph type="ctrTitle"/>
          </p:nvPr>
        </p:nvSpPr>
        <p:spPr/>
        <p:txBody>
          <a:bodyPr/>
          <a:lstStyle/>
          <a:p>
            <a:r>
              <a:rPr lang="en-US" dirty="0"/>
              <a:t>Chapter 8</a:t>
            </a:r>
          </a:p>
        </p:txBody>
      </p:sp>
      <p:sp>
        <p:nvSpPr>
          <p:cNvPr id="3" name="Subtitle 2">
            <a:extLst>
              <a:ext uri="{FF2B5EF4-FFF2-40B4-BE49-F238E27FC236}">
                <a16:creationId xmlns:a16="http://schemas.microsoft.com/office/drawing/2014/main" id="{7FF0E24B-D92C-47A8-B1D1-196DE92E8A4B}"/>
              </a:ext>
            </a:extLst>
          </p:cNvPr>
          <p:cNvSpPr>
            <a:spLocks noGrp="1"/>
          </p:cNvSpPr>
          <p:nvPr>
            <p:ph type="subTitle" idx="1"/>
          </p:nvPr>
        </p:nvSpPr>
        <p:spPr/>
        <p:txBody>
          <a:bodyPr>
            <a:normAutofit/>
          </a:bodyPr>
          <a:lstStyle/>
          <a:p>
            <a:r>
              <a:rPr lang="en-US" dirty="0"/>
              <a:t>Pub/Sub</a:t>
            </a:r>
          </a:p>
        </p:txBody>
      </p:sp>
    </p:spTree>
    <p:extLst>
      <p:ext uri="{BB962C8B-B14F-4D97-AF65-F5344CB8AC3E}">
        <p14:creationId xmlns:p14="http://schemas.microsoft.com/office/powerpoint/2010/main" val="343538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1B5375-47C7-45A4-A242-4DAF3CECD7A0}"/>
              </a:ext>
            </a:extLst>
          </p:cNvPr>
          <p:cNvSpPr>
            <a:spLocks noGrp="1"/>
          </p:cNvSpPr>
          <p:nvPr>
            <p:ph type="title"/>
          </p:nvPr>
        </p:nvSpPr>
        <p:spPr>
          <a:xfrm>
            <a:off x="8156350" y="484632"/>
            <a:ext cx="3544035" cy="1609344"/>
          </a:xfrm>
          <a:ln>
            <a:noFill/>
          </a:ln>
        </p:spPr>
        <p:txBody>
          <a:bodyPr>
            <a:normAutofit/>
          </a:bodyPr>
          <a:lstStyle/>
          <a:p>
            <a:r>
              <a:rPr lang="en-US" sz="3200"/>
              <a:t>Adapter pattern</a:t>
            </a:r>
          </a:p>
        </p:txBody>
      </p:sp>
      <p:pic>
        <p:nvPicPr>
          <p:cNvPr id="9218" name="Picture 2" descr="Image result for adapter pattern uml">
            <a:extLst>
              <a:ext uri="{FF2B5EF4-FFF2-40B4-BE49-F238E27FC236}">
                <a16:creationId xmlns:a16="http://schemas.microsoft.com/office/drawing/2014/main" id="{2C8FA45C-CCD3-4B81-A477-2B70D997E66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1610330"/>
            <a:ext cx="6882269" cy="3647601"/>
          </a:xfrm>
          <a:prstGeom prst="rect">
            <a:avLst/>
          </a:prstGeom>
          <a:noFill/>
          <a:extLst>
            <a:ext uri="{909E8E84-426E-40DD-AFC4-6F175D3DCCD1}">
              <a14:hiddenFill xmlns:a14="http://schemas.microsoft.com/office/drawing/2010/main">
                <a:solidFill>
                  <a:srgbClr val="FFFFFF"/>
                </a:solidFill>
              </a14:hiddenFill>
            </a:ext>
          </a:extLst>
        </p:spPr>
      </p:pic>
      <p:sp>
        <p:nvSpPr>
          <p:cNvPr id="9222" name="Content Placeholder 9221">
            <a:extLst>
              <a:ext uri="{FF2B5EF4-FFF2-40B4-BE49-F238E27FC236}">
                <a16:creationId xmlns:a16="http://schemas.microsoft.com/office/drawing/2014/main" id="{ABB44D24-C72C-4427-99EB-99154FA6776A}"/>
              </a:ext>
            </a:extLst>
          </p:cNvPr>
          <p:cNvSpPr>
            <a:spLocks noGrp="1"/>
          </p:cNvSpPr>
          <p:nvPr>
            <p:ph idx="1"/>
          </p:nvPr>
        </p:nvSpPr>
        <p:spPr>
          <a:xfrm>
            <a:off x="8156351" y="2121408"/>
            <a:ext cx="3544034" cy="4050792"/>
          </a:xfrm>
        </p:spPr>
        <p:txBody>
          <a:bodyPr>
            <a:normAutofit/>
          </a:bodyPr>
          <a:lstStyle/>
          <a:p>
            <a:r>
              <a:rPr lang="en-US" sz="1600" dirty="0"/>
              <a:t>In our example we are using the interface </a:t>
            </a:r>
            <a:r>
              <a:rPr lang="en-US" sz="1600" dirty="0" err="1"/>
              <a:t>IPublisherAdapter</a:t>
            </a:r>
            <a:r>
              <a:rPr lang="en-US" sz="1600" dirty="0"/>
              <a:t> </a:t>
            </a:r>
          </a:p>
          <a:p>
            <a:r>
              <a:rPr lang="en-US" sz="1600" dirty="0"/>
              <a:t>The </a:t>
            </a:r>
            <a:r>
              <a:rPr lang="en-US" sz="1600" dirty="0" err="1"/>
              <a:t>PublisherReposiotry</a:t>
            </a:r>
            <a:r>
              <a:rPr lang="en-US" sz="1600" dirty="0"/>
              <a:t> has a, “Has A” relationship with this adapter interface</a:t>
            </a:r>
          </a:p>
          <a:p>
            <a:r>
              <a:rPr lang="en-US" sz="1600" dirty="0"/>
              <a:t>This Publisher interface is implemented through the Publisher class, however when a more robust implementation is available such as Rabbit MQ, or SQS- you will be able to substitute the implementation in the DI</a:t>
            </a:r>
          </a:p>
          <a:p>
            <a:r>
              <a:rPr lang="en-US" sz="1600" dirty="0"/>
              <a:t>Publishing takes place through the </a:t>
            </a:r>
            <a:r>
              <a:rPr lang="en-US" sz="1600" dirty="0" err="1"/>
              <a:t>IHTTPClient</a:t>
            </a:r>
            <a:r>
              <a:rPr lang="en-US" sz="1600" dirty="0"/>
              <a:t> Abstraction </a:t>
            </a:r>
            <a:r>
              <a:rPr lang="en-US" sz="1600" dirty="0" err="1"/>
              <a:t>RestEase</a:t>
            </a:r>
            <a:endParaRPr lang="en-US" sz="1600" dirty="0"/>
          </a:p>
        </p:txBody>
      </p:sp>
      <p:grpSp>
        <p:nvGrpSpPr>
          <p:cNvPr id="75" name="Group 74">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6" name="Oval 75">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7" name="Oval 7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0923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758E15-7987-44C2-B6ED-7D420B2C24C0}"/>
              </a:ext>
            </a:extLst>
          </p:cNvPr>
          <p:cNvSpPr>
            <a:spLocks noGrp="1"/>
          </p:cNvSpPr>
          <p:nvPr>
            <p:ph type="title"/>
          </p:nvPr>
        </p:nvSpPr>
        <p:spPr>
          <a:xfrm>
            <a:off x="6400800" y="484632"/>
            <a:ext cx="5299586" cy="1609344"/>
          </a:xfrm>
          <a:ln>
            <a:noFill/>
          </a:ln>
        </p:spPr>
        <p:txBody>
          <a:bodyPr>
            <a:normAutofit/>
          </a:bodyPr>
          <a:lstStyle/>
          <a:p>
            <a:r>
              <a:rPr lang="en-US" sz="4000"/>
              <a:t>Chain of Responsibility</a:t>
            </a:r>
          </a:p>
        </p:txBody>
      </p:sp>
      <p:pic>
        <p:nvPicPr>
          <p:cNvPr id="10242" name="Picture 2" descr="Image result for chain of responsibility uml">
            <a:extLst>
              <a:ext uri="{FF2B5EF4-FFF2-40B4-BE49-F238E27FC236}">
                <a16:creationId xmlns:a16="http://schemas.microsoft.com/office/drawing/2014/main" id="{63F452A6-A80C-489B-96A9-A58D3D7EEAD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1911974"/>
            <a:ext cx="5112461" cy="3044313"/>
          </a:xfrm>
          <a:prstGeom prst="rect">
            <a:avLst/>
          </a:prstGeom>
          <a:noFill/>
          <a:extLst>
            <a:ext uri="{909E8E84-426E-40DD-AFC4-6F175D3DCCD1}">
              <a14:hiddenFill xmlns:a14="http://schemas.microsoft.com/office/drawing/2010/main">
                <a:solidFill>
                  <a:srgbClr val="FFFFFF"/>
                </a:solidFill>
              </a14:hiddenFill>
            </a:ext>
          </a:extLst>
        </p:spPr>
      </p:pic>
      <p:sp>
        <p:nvSpPr>
          <p:cNvPr id="10248" name="Content Placeholder 10245">
            <a:extLst>
              <a:ext uri="{FF2B5EF4-FFF2-40B4-BE49-F238E27FC236}">
                <a16:creationId xmlns:a16="http://schemas.microsoft.com/office/drawing/2014/main" id="{B87FB209-A3E5-4371-B26E-54FD615AFD58}"/>
              </a:ext>
            </a:extLst>
          </p:cNvPr>
          <p:cNvSpPr>
            <a:spLocks noGrp="1"/>
          </p:cNvSpPr>
          <p:nvPr>
            <p:ph idx="1"/>
          </p:nvPr>
        </p:nvSpPr>
        <p:spPr>
          <a:xfrm>
            <a:off x="6400799" y="2121408"/>
            <a:ext cx="5299585" cy="4050792"/>
          </a:xfrm>
        </p:spPr>
        <p:txBody>
          <a:bodyPr>
            <a:normAutofit/>
          </a:bodyPr>
          <a:lstStyle/>
          <a:p>
            <a:r>
              <a:rPr lang="en-US" sz="1800" dirty="0"/>
              <a:t>This pattern uses both the “Is A” and “Has A” relationships.</a:t>
            </a:r>
          </a:p>
          <a:p>
            <a:r>
              <a:rPr lang="en-US" sz="1800" dirty="0"/>
              <a:t>We implement Publisher Repo which is an </a:t>
            </a:r>
            <a:r>
              <a:rPr lang="en-US" sz="1800" dirty="0" err="1"/>
              <a:t>IRepo</a:t>
            </a:r>
            <a:r>
              <a:rPr lang="en-US" sz="1800" dirty="0"/>
              <a:t> and it has the generic Repo.</a:t>
            </a:r>
          </a:p>
          <a:p>
            <a:r>
              <a:rPr lang="en-US" sz="1800" dirty="0"/>
              <a:t>This allows us to preform an implementation, followed by another composable implementation.</a:t>
            </a:r>
          </a:p>
        </p:txBody>
      </p:sp>
      <p:grpSp>
        <p:nvGrpSpPr>
          <p:cNvPr id="143" name="Group 14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4" name="Oval 14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5" name="Oval 14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63072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44DDC570-223D-4C35-A489-DF82435749A3}"/>
              </a:ext>
            </a:extLst>
          </p:cNvPr>
          <p:cNvSpPr>
            <a:spLocks noGrp="1"/>
          </p:cNvSpPr>
          <p:nvPr>
            <p:ph type="title"/>
          </p:nvPr>
        </p:nvSpPr>
        <p:spPr>
          <a:xfrm>
            <a:off x="3551792" y="0"/>
            <a:ext cx="7576456" cy="1791478"/>
          </a:xfrm>
        </p:spPr>
        <p:txBody>
          <a:bodyPr/>
          <a:lstStyle/>
          <a:p>
            <a:pPr algn="ctr"/>
            <a:r>
              <a:rPr lang="en-US" dirty="0"/>
              <a:t>The end</a:t>
            </a:r>
          </a:p>
        </p:txBody>
      </p:sp>
      <p:graphicFrame>
        <p:nvGraphicFramePr>
          <p:cNvPr id="4" name="Content Placeholder 3">
            <a:extLst>
              <a:ext uri="{FF2B5EF4-FFF2-40B4-BE49-F238E27FC236}">
                <a16:creationId xmlns:a16="http://schemas.microsoft.com/office/drawing/2014/main" id="{005B8590-6954-41E8-B97B-C06E8FF74417}"/>
              </a:ext>
            </a:extLst>
          </p:cNvPr>
          <p:cNvGraphicFramePr>
            <a:graphicFrameLocks noGrp="1"/>
          </p:cNvGraphicFramePr>
          <p:nvPr>
            <p:ph idx="1"/>
            <p:extLst>
              <p:ext uri="{D42A27DB-BD31-4B8C-83A1-F6EECF244321}">
                <p14:modId xmlns:p14="http://schemas.microsoft.com/office/powerpoint/2010/main" val="461485174"/>
              </p:ext>
            </p:extLst>
          </p:nvPr>
        </p:nvGraphicFramePr>
        <p:xfrm>
          <a:off x="2133600" y="2037433"/>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6" name="Picture 2" descr="image being cropped">
            <a:extLst>
              <a:ext uri="{FF2B5EF4-FFF2-40B4-BE49-F238E27FC236}">
                <a16:creationId xmlns:a16="http://schemas.microsoft.com/office/drawing/2014/main" id="{8B8715EA-D08B-4B21-B51F-68AE5B3834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411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201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68EF1-F1A5-40AA-BF19-A2CAAB783C34}"/>
              </a:ext>
            </a:extLst>
          </p:cNvPr>
          <p:cNvSpPr>
            <a:spLocks noGrp="1"/>
          </p:cNvSpPr>
          <p:nvPr>
            <p:ph type="ctrTitle"/>
          </p:nvPr>
        </p:nvSpPr>
        <p:spPr>
          <a:xfrm>
            <a:off x="6556100" y="1360493"/>
            <a:ext cx="4972511" cy="3106732"/>
          </a:xfrm>
        </p:spPr>
        <p:txBody>
          <a:bodyPr anchor="b">
            <a:normAutofit/>
          </a:bodyPr>
          <a:lstStyle/>
          <a:p>
            <a:r>
              <a:rPr lang="en-US" sz="6600" dirty="0"/>
              <a:t>special Thanks</a:t>
            </a:r>
          </a:p>
        </p:txBody>
      </p:sp>
      <p:sp>
        <p:nvSpPr>
          <p:cNvPr id="3" name="Subtitle 2">
            <a:extLst>
              <a:ext uri="{FF2B5EF4-FFF2-40B4-BE49-F238E27FC236}">
                <a16:creationId xmlns:a16="http://schemas.microsoft.com/office/drawing/2014/main" id="{00671390-7B04-4D46-AFE6-260182AD272C}"/>
              </a:ext>
            </a:extLst>
          </p:cNvPr>
          <p:cNvSpPr>
            <a:spLocks noGrp="1"/>
          </p:cNvSpPr>
          <p:nvPr>
            <p:ph type="subTitle" idx="1"/>
          </p:nvPr>
        </p:nvSpPr>
        <p:spPr>
          <a:xfrm>
            <a:off x="6556100" y="4687316"/>
            <a:ext cx="4972512" cy="1517088"/>
          </a:xfrm>
        </p:spPr>
        <p:txBody>
          <a:bodyPr>
            <a:normAutofit/>
          </a:bodyPr>
          <a:lstStyle/>
          <a:p>
            <a:r>
              <a:rPr lang="en-US" dirty="0">
                <a:hlinkClick r:id="rId2"/>
              </a:rPr>
              <a:t>https://www.qsrautomations.com/company/careers/</a:t>
            </a:r>
            <a:endParaRPr lang="en-US" dirty="0"/>
          </a:p>
        </p:txBody>
      </p:sp>
      <p:sp>
        <p:nvSpPr>
          <p:cNvPr id="73" name="Freeform: Shape 72">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a:extLst>
              <a:ext uri="{FF2B5EF4-FFF2-40B4-BE49-F238E27FC236}">
                <a16:creationId xmlns:a16="http://schemas.microsoft.com/office/drawing/2014/main" id="{9D21D407-952C-47E5-99E1-F59CDAA6E6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388" y="2454108"/>
            <a:ext cx="3749586" cy="194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225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9C93834B-A5E2-4DC0-B3B1-2A34446484A2}"/>
              </a:ext>
            </a:extLst>
          </p:cNvPr>
          <p:cNvPicPr>
            <a:picLocks noGrp="1" noChangeAspect="1"/>
          </p:cNvPicPr>
          <p:nvPr>
            <p:ph idx="1"/>
          </p:nvPr>
        </p:nvPicPr>
        <p:blipFill>
          <a:blip r:embed="rId2"/>
          <a:stretch>
            <a:fillRect/>
          </a:stretch>
        </p:blipFill>
        <p:spPr>
          <a:xfrm>
            <a:off x="1594338" y="0"/>
            <a:ext cx="9519138" cy="7355699"/>
          </a:xfrm>
        </p:spPr>
      </p:pic>
    </p:spTree>
    <p:extLst>
      <p:ext uri="{BB962C8B-B14F-4D97-AF65-F5344CB8AC3E}">
        <p14:creationId xmlns:p14="http://schemas.microsoft.com/office/powerpoint/2010/main" val="23708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AF3ED-F5EE-46F7-AF9E-60BEAD434938}"/>
              </a:ext>
            </a:extLst>
          </p:cNvPr>
          <p:cNvSpPr>
            <a:spLocks noGrp="1"/>
          </p:cNvSpPr>
          <p:nvPr>
            <p:ph type="title"/>
          </p:nvPr>
        </p:nvSpPr>
        <p:spPr/>
        <p:txBody>
          <a:bodyPr/>
          <a:lstStyle/>
          <a:p>
            <a:r>
              <a:rPr lang="en-US" dirty="0"/>
              <a:t>David Merk</a:t>
            </a:r>
          </a:p>
        </p:txBody>
      </p:sp>
      <p:pic>
        <p:nvPicPr>
          <p:cNvPr id="6" name="Picture Placeholder 5" descr="Davdi Merk in Jamacia being asked to take off his glasses for a picture, while staring into the sun.">
            <a:extLst>
              <a:ext uri="{FF2B5EF4-FFF2-40B4-BE49-F238E27FC236}">
                <a16:creationId xmlns:a16="http://schemas.microsoft.com/office/drawing/2014/main" id="{EAD3287D-43FE-4D7C-B375-58CABEB57669}"/>
              </a:ext>
            </a:extLst>
          </p:cNvPr>
          <p:cNvPicPr>
            <a:picLocks noGrp="1" noChangeAspect="1"/>
          </p:cNvPicPr>
          <p:nvPr>
            <p:ph type="pic" idx="1"/>
          </p:nvPr>
        </p:nvPicPr>
        <p:blipFill>
          <a:blip r:embed="rId2"/>
          <a:srcRect t="19031" b="19031"/>
          <a:stretch>
            <a:fillRect/>
          </a:stretch>
        </p:blipFill>
        <p:spPr/>
      </p:pic>
      <p:sp>
        <p:nvSpPr>
          <p:cNvPr id="4" name="Text Placeholder 3">
            <a:extLst>
              <a:ext uri="{FF2B5EF4-FFF2-40B4-BE49-F238E27FC236}">
                <a16:creationId xmlns:a16="http://schemas.microsoft.com/office/drawing/2014/main" id="{9AA0385D-E27C-4735-9AC4-4755E60C3BC2}"/>
              </a:ext>
            </a:extLst>
          </p:cNvPr>
          <p:cNvSpPr>
            <a:spLocks noGrp="1"/>
          </p:cNvSpPr>
          <p:nvPr>
            <p:ph type="body" sz="half" idx="2"/>
          </p:nvPr>
        </p:nvSpPr>
        <p:spPr>
          <a:xfrm>
            <a:off x="8403336" y="2423160"/>
            <a:ext cx="3721608" cy="3749040"/>
          </a:xfrm>
        </p:spPr>
        <p:txBody>
          <a:bodyPr/>
          <a:lstStyle/>
          <a:p>
            <a:r>
              <a:rPr lang="en-US" dirty="0"/>
              <a:t>Software Engineer at QSR Automations</a:t>
            </a:r>
          </a:p>
          <a:p>
            <a:r>
              <a:rPr lang="en-US" dirty="0"/>
              <a:t>Blog: </a:t>
            </a:r>
            <a:r>
              <a:rPr lang="en-US" dirty="0">
                <a:hlinkClick r:id="rId3"/>
              </a:rPr>
              <a:t>https://davewritescode.com</a:t>
            </a:r>
            <a:endParaRPr lang="en-US" dirty="0"/>
          </a:p>
          <a:p>
            <a:r>
              <a:rPr lang="en-US" dirty="0"/>
              <a:t>LinkedIn: </a:t>
            </a:r>
            <a:r>
              <a:rPr lang="en-US" dirty="0">
                <a:hlinkClick r:id="rId4"/>
              </a:rPr>
              <a:t>https://linkedin/in/davewritescode</a:t>
            </a:r>
            <a:endParaRPr lang="en-US" dirty="0"/>
          </a:p>
          <a:p>
            <a:r>
              <a:rPr lang="en-US" dirty="0"/>
              <a:t>GitHub: </a:t>
            </a:r>
            <a:r>
              <a:rPr lang="en-US" dirty="0">
                <a:hlinkClick r:id="rId5"/>
              </a:rPr>
              <a:t>https://github.com/dvdmrk</a:t>
            </a:r>
            <a:endParaRPr lang="en-US" dirty="0"/>
          </a:p>
          <a:p>
            <a:r>
              <a:rPr lang="en-US" dirty="0"/>
              <a:t>Hobbies:</a:t>
            </a:r>
          </a:p>
          <a:p>
            <a:pPr marL="285750" indent="-285750">
              <a:buFont typeface="Arial" panose="020B0604020202020204" pitchFamily="34" charset="0"/>
              <a:buChar char="•"/>
            </a:pPr>
            <a:r>
              <a:rPr lang="en-US" dirty="0"/>
              <a:t>Fitness</a:t>
            </a:r>
          </a:p>
          <a:p>
            <a:pPr marL="285750" indent="-285750">
              <a:buFont typeface="Arial" panose="020B0604020202020204" pitchFamily="34" charset="0"/>
              <a:buChar char="•"/>
            </a:pPr>
            <a:r>
              <a:rPr lang="en-US" dirty="0"/>
              <a:t>Development</a:t>
            </a:r>
          </a:p>
          <a:p>
            <a:pPr marL="285750" indent="-285750">
              <a:buFont typeface="Arial" panose="020B0604020202020204" pitchFamily="34" charset="0"/>
              <a:buChar char="•"/>
            </a:pPr>
            <a:r>
              <a:rPr lang="en-US" dirty="0"/>
              <a:t>Startups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120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25">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7" name="Oval 26">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8" name="Oval 27">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37" name="Rectangle 29">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AF3ED-F5EE-46F7-AF9E-60BEAD434938}"/>
              </a:ext>
            </a:extLst>
          </p:cNvPr>
          <p:cNvSpPr>
            <a:spLocks noGrp="1"/>
          </p:cNvSpPr>
          <p:nvPr>
            <p:ph type="title"/>
          </p:nvPr>
        </p:nvSpPr>
        <p:spPr>
          <a:xfrm>
            <a:off x="382280" y="484632"/>
            <a:ext cx="6743844" cy="1609344"/>
          </a:xfrm>
        </p:spPr>
        <p:txBody>
          <a:bodyPr vert="horz" lIns="91440" tIns="45720" rIns="91440" bIns="45720" rtlCol="0" anchor="ctr">
            <a:normAutofit/>
          </a:bodyPr>
          <a:lstStyle/>
          <a:p>
            <a:r>
              <a:rPr lang="en-US" sz="4800" dirty="0"/>
              <a:t>Scott </a:t>
            </a:r>
            <a:r>
              <a:rPr lang="en-US" sz="4800" dirty="0" err="1"/>
              <a:t>sCHUENEMEYER</a:t>
            </a:r>
            <a:endParaRPr lang="en-US" sz="4800" dirty="0"/>
          </a:p>
        </p:txBody>
      </p:sp>
      <p:sp>
        <p:nvSpPr>
          <p:cNvPr id="4" name="Text Placeholder 3">
            <a:extLst>
              <a:ext uri="{FF2B5EF4-FFF2-40B4-BE49-F238E27FC236}">
                <a16:creationId xmlns:a16="http://schemas.microsoft.com/office/drawing/2014/main" id="{9AA0385D-E27C-4735-9AC4-4755E60C3BC2}"/>
              </a:ext>
            </a:extLst>
          </p:cNvPr>
          <p:cNvSpPr>
            <a:spLocks noGrp="1"/>
          </p:cNvSpPr>
          <p:nvPr>
            <p:ph type="body" sz="half" idx="2"/>
          </p:nvPr>
        </p:nvSpPr>
        <p:spPr>
          <a:xfrm>
            <a:off x="382279" y="2121408"/>
            <a:ext cx="6743845" cy="4050792"/>
          </a:xfrm>
        </p:spPr>
        <p:txBody>
          <a:bodyPr vert="horz" lIns="91440" tIns="45720" rIns="91440" bIns="45720" rtlCol="0">
            <a:normAutofit/>
          </a:bodyPr>
          <a:lstStyle/>
          <a:p>
            <a:pPr indent="-182880">
              <a:lnSpc>
                <a:spcPct val="90000"/>
              </a:lnSpc>
              <a:buFont typeface="Wingdings" pitchFamily="2" charset="2"/>
              <a:buChar char="§"/>
            </a:pPr>
            <a:r>
              <a:rPr lang="en-US" sz="1800">
                <a:solidFill>
                  <a:schemeClr val="tx1"/>
                </a:solidFill>
              </a:rPr>
              <a:t>Software Engineer at QSR Automations</a:t>
            </a:r>
          </a:p>
          <a:p>
            <a:pPr indent="-182880">
              <a:lnSpc>
                <a:spcPct val="90000"/>
              </a:lnSpc>
              <a:buFont typeface="Wingdings" pitchFamily="2" charset="2"/>
              <a:buChar char="§"/>
            </a:pPr>
            <a:r>
              <a:rPr lang="en-US" sz="1800">
                <a:solidFill>
                  <a:schemeClr val="tx1"/>
                </a:solidFill>
              </a:rPr>
              <a:t>Hobbies:</a:t>
            </a:r>
          </a:p>
          <a:p>
            <a:pPr marL="285750" indent="-182880">
              <a:lnSpc>
                <a:spcPct val="90000"/>
              </a:lnSpc>
              <a:buFont typeface="Wingdings" pitchFamily="2" charset="2"/>
              <a:buChar char="§"/>
            </a:pPr>
            <a:r>
              <a:rPr lang="en-US" sz="1800">
                <a:solidFill>
                  <a:schemeClr val="tx1"/>
                </a:solidFill>
              </a:rPr>
              <a:t>Reading</a:t>
            </a:r>
          </a:p>
          <a:p>
            <a:pPr marL="285750" indent="-182880">
              <a:lnSpc>
                <a:spcPct val="90000"/>
              </a:lnSpc>
              <a:buFont typeface="Wingdings" pitchFamily="2" charset="2"/>
              <a:buChar char="§"/>
            </a:pPr>
            <a:r>
              <a:rPr lang="en-US" sz="1800">
                <a:solidFill>
                  <a:schemeClr val="tx1"/>
                </a:solidFill>
              </a:rPr>
              <a:t>Video Games</a:t>
            </a:r>
          </a:p>
          <a:p>
            <a:pPr marL="285750" indent="-182880">
              <a:lnSpc>
                <a:spcPct val="90000"/>
              </a:lnSpc>
              <a:buFont typeface="Wingdings" pitchFamily="2" charset="2"/>
              <a:buChar char="§"/>
            </a:pPr>
            <a:r>
              <a:rPr lang="en-US" sz="1800">
                <a:solidFill>
                  <a:schemeClr val="tx1"/>
                </a:solidFill>
              </a:rPr>
              <a:t>Board Games</a:t>
            </a:r>
          </a:p>
          <a:p>
            <a:pPr marL="285750" indent="-182880">
              <a:lnSpc>
                <a:spcPct val="90000"/>
              </a:lnSpc>
              <a:buFont typeface="Wingdings" pitchFamily="2" charset="2"/>
              <a:buChar char="§"/>
            </a:pPr>
            <a:endParaRPr lang="en-US" sz="1800">
              <a:solidFill>
                <a:schemeClr val="tx1"/>
              </a:solidFill>
            </a:endParaRPr>
          </a:p>
        </p:txBody>
      </p:sp>
      <p:pic>
        <p:nvPicPr>
          <p:cNvPr id="5" name="Picture 4" descr="A picture containing wall, indoor, person&#10;&#10;Description automatically generated">
            <a:extLst>
              <a:ext uri="{FF2B5EF4-FFF2-40B4-BE49-F238E27FC236}">
                <a16:creationId xmlns:a16="http://schemas.microsoft.com/office/drawing/2014/main" id="{2F8E66C6-8BF4-4C05-B31B-E93BE0BFC1CF}"/>
              </a:ext>
            </a:extLst>
          </p:cNvPr>
          <p:cNvPicPr>
            <a:picLocks noChangeAspect="1"/>
          </p:cNvPicPr>
          <p:nvPr/>
        </p:nvPicPr>
        <p:blipFill rotWithShape="1">
          <a:blip r:embed="rId6"/>
          <a:srcRect t="8663" b="996"/>
          <a:stretch/>
        </p:blipFill>
        <p:spPr>
          <a:xfrm rot="16200000">
            <a:off x="6439637" y="1105637"/>
            <a:ext cx="6858000" cy="4646726"/>
          </a:xfrm>
          <a:prstGeom prst="rect">
            <a:avLst/>
          </a:prstGeom>
        </p:spPr>
      </p:pic>
      <p:grpSp>
        <p:nvGrpSpPr>
          <p:cNvPr id="38" name="Group 31">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9" name="Oval 32">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0" name="Oval 33">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8670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9" name="Oval 7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80" name="Oval 7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82" name="Rectangle 81">
            <a:extLst>
              <a:ext uri="{FF2B5EF4-FFF2-40B4-BE49-F238E27FC236}">
                <a16:creationId xmlns:a16="http://schemas.microsoft.com/office/drawing/2014/main" id="{56B66E70-9451-4286-A0C2-6CF108FE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A4B0696-68E2-40ED-B597-4B8738754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tx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6" name="Rectangle 85">
            <a:extLst>
              <a:ext uri="{FF2B5EF4-FFF2-40B4-BE49-F238E27FC236}">
                <a16:creationId xmlns:a16="http://schemas.microsoft.com/office/drawing/2014/main" id="{A19EF1B4-0F49-44D2-AE21-263819BFB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blipFill dpi="0" rotWithShape="1">
            <a:blip r:embed="rId4">
              <a:alphaModFix amt="4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DC096-F9C9-4A36-AF1A-FD6518603EFF}"/>
              </a:ext>
            </a:extLst>
          </p:cNvPr>
          <p:cNvSpPr>
            <a:spLocks noGrp="1"/>
          </p:cNvSpPr>
          <p:nvPr>
            <p:ph type="title"/>
          </p:nvPr>
        </p:nvSpPr>
        <p:spPr>
          <a:xfrm>
            <a:off x="2082119" y="643466"/>
            <a:ext cx="3348017" cy="5571067"/>
          </a:xfrm>
        </p:spPr>
        <p:txBody>
          <a:bodyPr vert="horz" lIns="91440" tIns="45720" rIns="91440" bIns="45720" rtlCol="0" anchor="ctr">
            <a:normAutofit/>
          </a:bodyPr>
          <a:lstStyle/>
          <a:p>
            <a:r>
              <a:rPr lang="en-US" sz="3700">
                <a:solidFill>
                  <a:schemeClr val="tx1"/>
                </a:solidFill>
              </a:rPr>
              <a:t>prerequisites</a:t>
            </a:r>
          </a:p>
        </p:txBody>
      </p:sp>
      <p:graphicFrame>
        <p:nvGraphicFramePr>
          <p:cNvPr id="5" name="Diagram 4">
            <a:extLst>
              <a:ext uri="{FF2B5EF4-FFF2-40B4-BE49-F238E27FC236}">
                <a16:creationId xmlns:a16="http://schemas.microsoft.com/office/drawing/2014/main" id="{5D386752-5CA3-47F6-B3E8-8DDA76AE911E}"/>
              </a:ext>
            </a:extLst>
          </p:cNvPr>
          <p:cNvGraphicFramePr/>
          <p:nvPr>
            <p:extLst>
              <p:ext uri="{D42A27DB-BD31-4B8C-83A1-F6EECF244321}">
                <p14:modId xmlns:p14="http://schemas.microsoft.com/office/powerpoint/2010/main" val="3936532520"/>
              </p:ext>
            </p:extLst>
          </p:nvPr>
        </p:nvGraphicFramePr>
        <p:xfrm>
          <a:off x="6772315" y="643467"/>
          <a:ext cx="4534781" cy="55710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88" name="Group 87">
            <a:extLst>
              <a:ext uri="{FF2B5EF4-FFF2-40B4-BE49-F238E27FC236}">
                <a16:creationId xmlns:a16="http://schemas.microsoft.com/office/drawing/2014/main" id="{2B69B0BE-E00A-432A-98D1-A47B82C163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89" name="Oval 88">
              <a:extLst>
                <a:ext uri="{FF2B5EF4-FFF2-40B4-BE49-F238E27FC236}">
                  <a16:creationId xmlns:a16="http://schemas.microsoft.com/office/drawing/2014/main" id="{0AF8A5ED-19F8-4707-8EEC-7115E6B11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0" name="Oval 89">
              <a:extLst>
                <a:ext uri="{FF2B5EF4-FFF2-40B4-BE49-F238E27FC236}">
                  <a16:creationId xmlns:a16="http://schemas.microsoft.com/office/drawing/2014/main" id="{C5F50C1C-978D-45B5-B716-7DA91773C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54391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9F-422E-4E65-BD9C-3033A6B19467}"/>
              </a:ext>
            </a:extLst>
          </p:cNvPr>
          <p:cNvSpPr>
            <a:spLocks noGrp="1"/>
          </p:cNvSpPr>
          <p:nvPr>
            <p:ph type="title"/>
          </p:nvPr>
        </p:nvSpPr>
        <p:spPr/>
        <p:txBody>
          <a:bodyPr/>
          <a:lstStyle/>
          <a:p>
            <a:r>
              <a:rPr lang="en-US" dirty="0"/>
              <a:t>Why Microservices</a:t>
            </a:r>
          </a:p>
        </p:txBody>
      </p:sp>
      <p:sp>
        <p:nvSpPr>
          <p:cNvPr id="3" name="Text Placeholder 2">
            <a:extLst>
              <a:ext uri="{FF2B5EF4-FFF2-40B4-BE49-F238E27FC236}">
                <a16:creationId xmlns:a16="http://schemas.microsoft.com/office/drawing/2014/main" id="{0830CE15-44B8-4205-8D95-0A94E821E5AB}"/>
              </a:ext>
            </a:extLst>
          </p:cNvPr>
          <p:cNvSpPr>
            <a:spLocks noGrp="1"/>
          </p:cNvSpPr>
          <p:nvPr>
            <p:ph type="body" idx="1"/>
          </p:nvPr>
        </p:nvSpPr>
        <p:spPr/>
        <p:txBody>
          <a:bodyPr/>
          <a:lstStyle/>
          <a:p>
            <a:r>
              <a:rPr lang="en-US" dirty="0"/>
              <a:t>According to Richardson’s Microservice Patterns, they enable a rapid, rabid, and reliable pattern for delivering large complex applications.</a:t>
            </a:r>
          </a:p>
        </p:txBody>
      </p:sp>
    </p:spTree>
    <p:extLst>
      <p:ext uri="{BB962C8B-B14F-4D97-AF65-F5344CB8AC3E}">
        <p14:creationId xmlns:p14="http://schemas.microsoft.com/office/powerpoint/2010/main" val="3317242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0CB1-2073-4739-8143-590483E9B64D}"/>
              </a:ext>
            </a:extLst>
          </p:cNvPr>
          <p:cNvSpPr>
            <a:spLocks noGrp="1"/>
          </p:cNvSpPr>
          <p:nvPr>
            <p:ph type="title"/>
          </p:nvPr>
        </p:nvSpPr>
        <p:spPr/>
        <p:txBody>
          <a:bodyPr/>
          <a:lstStyle/>
          <a:p>
            <a:r>
              <a:rPr lang="en-US" dirty="0"/>
              <a:t>Why this workshop</a:t>
            </a:r>
          </a:p>
        </p:txBody>
      </p:sp>
      <p:sp>
        <p:nvSpPr>
          <p:cNvPr id="3" name="Text Placeholder 2">
            <a:extLst>
              <a:ext uri="{FF2B5EF4-FFF2-40B4-BE49-F238E27FC236}">
                <a16:creationId xmlns:a16="http://schemas.microsoft.com/office/drawing/2014/main" id="{655FC6A4-A92C-4DE5-9C85-6E598B79B10A}"/>
              </a:ext>
            </a:extLst>
          </p:cNvPr>
          <p:cNvSpPr>
            <a:spLocks noGrp="1"/>
          </p:cNvSpPr>
          <p:nvPr>
            <p:ph type="body" idx="1"/>
          </p:nvPr>
        </p:nvSpPr>
        <p:spPr/>
        <p:txBody>
          <a:bodyPr/>
          <a:lstStyle/>
          <a:p>
            <a:r>
              <a:rPr lang="en-US" dirty="0"/>
              <a:t>I’ve made mistakes so you don’t have to. This is the culmination of my bad architecture redemption arc.</a:t>
            </a:r>
          </a:p>
        </p:txBody>
      </p:sp>
    </p:spTree>
    <p:extLst>
      <p:ext uri="{BB962C8B-B14F-4D97-AF65-F5344CB8AC3E}">
        <p14:creationId xmlns:p14="http://schemas.microsoft.com/office/powerpoint/2010/main" val="355802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2" name="Rectangle 11">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7">
              <a:alphaModFix amt="85000"/>
              <a:lum bright="70000" contrast="-70000"/>
              <a:extLst>
                <a:ext uri="{BEBA8EAE-BF5A-486C-A8C5-ECC9F3942E4B}">
                  <a14:imgProps xmlns:a14="http://schemas.microsoft.com/office/drawing/2010/main">
                    <a14:imgLayer r:embed="rId8">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Diagram 2">
            <a:extLst>
              <a:ext uri="{FF2B5EF4-FFF2-40B4-BE49-F238E27FC236}">
                <a16:creationId xmlns:a16="http://schemas.microsoft.com/office/drawing/2014/main" id="{CE00AA69-E05A-47E6-93D6-69EEC3CA7B8A}"/>
              </a:ext>
            </a:extLst>
          </p:cNvPr>
          <p:cNvGraphicFramePr/>
          <p:nvPr>
            <p:extLst>
              <p:ext uri="{D42A27DB-BD31-4B8C-83A1-F6EECF244321}">
                <p14:modId xmlns:p14="http://schemas.microsoft.com/office/powerpoint/2010/main" val="3087789171"/>
              </p:ext>
            </p:extLst>
          </p:nvPr>
        </p:nvGraphicFramePr>
        <p:xfrm>
          <a:off x="5866368" y="200311"/>
          <a:ext cx="6250409" cy="657267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816551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1257</Words>
  <Application>Microsoft Office PowerPoint</Application>
  <PresentationFormat>Widescreen</PresentationFormat>
  <Paragraphs>136</Paragraphs>
  <Slides>36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Rockwell</vt:lpstr>
      <vt:lpstr>Rockwell Condensed</vt:lpstr>
      <vt:lpstr>Rockwell Extra Bold</vt:lpstr>
      <vt:lpstr>Wingdings</vt:lpstr>
      <vt:lpstr>Wood Type</vt:lpstr>
      <vt:lpstr>The Agile Developers survival Guide </vt:lpstr>
      <vt:lpstr>Chicken soup for the Monolith Developers soul</vt:lpstr>
      <vt:lpstr>Microservices in a day</vt:lpstr>
      <vt:lpstr>David Merk</vt:lpstr>
      <vt:lpstr>Scott sCHUENEMEYER</vt:lpstr>
      <vt:lpstr>prerequisites</vt:lpstr>
      <vt:lpstr>Why Microservices</vt:lpstr>
      <vt:lpstr>Why this workshop</vt:lpstr>
      <vt:lpstr>PowerPoint Presentation</vt:lpstr>
      <vt:lpstr>The strangler pattern</vt:lpstr>
      <vt:lpstr>Chapter 1)  N-tier Architecture</vt:lpstr>
      <vt:lpstr>Entity Framework</vt:lpstr>
      <vt:lpstr>ASP.NET Identity</vt:lpstr>
      <vt:lpstr>Automapper</vt:lpstr>
      <vt:lpstr>.NET Core DI</vt:lpstr>
      <vt:lpstr>ViewComponent</vt:lpstr>
      <vt:lpstr>What are Microservices?</vt:lpstr>
      <vt:lpstr>Chapter 2)  MICROSERVICE Architecture</vt:lpstr>
      <vt:lpstr>Configure Swagger Duplicate crud build a new project</vt:lpstr>
      <vt:lpstr>Why use swagger</vt:lpstr>
      <vt:lpstr>Chapter 3</vt:lpstr>
      <vt:lpstr>Jwt aUTHENTICATION</vt:lpstr>
      <vt:lpstr>Postman is a wonderful tool for testing apiS</vt:lpstr>
      <vt:lpstr>The api  maturity model hypermedia and returning errors</vt:lpstr>
      <vt:lpstr>One of the things I really wish I knew when I started working with microservices</vt:lpstr>
      <vt:lpstr>Communication cache and multiservice authentication</vt:lpstr>
      <vt:lpstr>PowerPoint Presentation</vt:lpstr>
      <vt:lpstr>Patterns solve problems</vt:lpstr>
      <vt:lpstr>Using a redis cache between services</vt:lpstr>
      <vt:lpstr>Chapter 7 </vt:lpstr>
      <vt:lpstr>Chapter 8</vt:lpstr>
      <vt:lpstr>Adapter pattern</vt:lpstr>
      <vt:lpstr>Chain of Responsibility</vt:lpstr>
      <vt:lpstr>The end</vt:lpstr>
      <vt:lpstr>special 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Agile Developers survival Guide</dc:title>
  <dc:creator>David Merk</dc:creator>
  <cp:lastModifiedBy>David Merk</cp:lastModifiedBy>
  <cp:revision>2</cp:revision>
  <dcterms:created xsi:type="dcterms:W3CDTF">2019-08-21T02:25:04Z</dcterms:created>
  <dcterms:modified xsi:type="dcterms:W3CDTF">2019-08-21T02:40:54Z</dcterms:modified>
</cp:coreProperties>
</file>